
<file path=[Content_Types].xml><?xml version="1.0" encoding="utf-8"?>
<Types xmlns="http://schemas.openxmlformats.org/package/2006/content-types">
  <Override PartName="/ppt/slides/slide29.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Layouts/slideLayout6.xml" ContentType="application/vnd.openxmlformats-officedocument.presentationml.slideLayout+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27.xml" ContentType="application/vnd.openxmlformats-officedocument.presentationml.notesSlide+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Default Extension="fntdata" ContentType="application/x-fontdata"/>
  <Override PartName="/ppt/notesSlides/notesSlide16.xml" ContentType="application/vnd.openxmlformats-officedocument.presentationml.notesSlide+xml"/>
  <Override PartName="/ppt/notesSlides/notesSlide25.xml" ContentType="application/vnd.openxmlformats-officedocument.presentationml.notesSlide+xml"/>
  <Override PartName="/ppt/notesSlides/notesSlide34.xml" ContentType="application/vnd.openxmlformats-officedocument.presentationml.notes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23.xml" ContentType="application/vnd.openxmlformats-officedocument.presentationml.notesSlide+xml"/>
  <Override PartName="/ppt/notesSlides/notesSlide32.xml" ContentType="application/vnd.openxmlformats-officedocument.presentationml.notesSlide+xml"/>
  <Override PartName="/ppt/notesSlides/notesSlide9.xml" ContentType="application/vnd.openxmlformats-officedocument.presentationml.notesSlide+xml"/>
  <Override PartName="/ppt/notesSlides/notesSlide12.xml" ContentType="application/vnd.openxmlformats-officedocument.presentationml.notesSlide+xml"/>
  <Override PartName="/ppt/charts/chart7.xml" ContentType="application/vnd.openxmlformats-officedocument.drawingml.chart+xml"/>
  <Override PartName="/ppt/notesSlides/notesSlide21.xml" ContentType="application/vnd.openxmlformats-officedocument.presentationml.notesSlide+xml"/>
  <Override PartName="/ppt/notesSlides/notesSlide30.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Default Extension="xlsx" ContentType="application/vnd.openxmlformats-officedocument.spreadsheetml.sheet"/>
  <Override PartName="/ppt/charts/chart3.xml" ContentType="application/vnd.openxmlformats-officedocument.drawingml.chart+xml"/>
  <Override PartName="/ppt/charts/chart5.xml" ContentType="application/vnd.openxmlformats-officedocument.drawingml.chart+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charts/chart1.xml" ContentType="application/vnd.openxmlformats-officedocument.drawingml.chart+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Default Extension="bin" ContentType="application/vnd.openxmlformats-officedocument.oleObject"/>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Layouts/slideLayout3.xml" ContentType="application/vnd.openxmlformats-officedocument.presentationml.slideLayout+xml"/>
  <Default Extension="jpeg" ContentType="image/jpeg"/>
  <Default Extension="emf" ContentType="image/x-emf"/>
  <Override PartName="/ppt/notesSlides/notesSlide17.xml" ContentType="application/vnd.openxmlformats-officedocument.presentationml.notesSlide+xml"/>
  <Override PartName="/ppt/notesSlides/notesSlide28.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4.xml" ContentType="application/vnd.openxmlformats-officedocument.presentationml.notesSlide+xml"/>
  <Override PartName="/ppt/notesSlides/notesSlide26.xml" ContentType="application/vnd.openxmlformats-officedocument.presentationml.notesSlide+xml"/>
  <Override PartName="/ppt/notesSlides/notesSlide35.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notesSlides/notesSlide13.xml" ContentType="application/vnd.openxmlformats-officedocument.presentationml.notesSlide+xml"/>
  <Override PartName="/ppt/charts/chart8.xml" ContentType="application/vnd.openxmlformats-officedocument.drawingml.chart+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slideLayouts/slideLayout10.xml" ContentType="application/vnd.openxmlformats-officedocument.presentationml.slideLayout+xml"/>
  <Default Extension="vml" ContentType="application/vnd.openxmlformats-officedocument.vmlDrawing"/>
  <Override PartName="/ppt/notesSlides/notesSlide8.xml" ContentType="application/vnd.openxmlformats-officedocument.presentationml.notesSlide+xml"/>
  <Override PartName="/ppt/notesSlides/notesSlide11.xml" ContentType="application/vnd.openxmlformats-officedocument.presentationml.notesSlide+xml"/>
  <Override PartName="/ppt/charts/chart6.xml" ContentType="application/vnd.openxmlformats-officedocument.drawingml.chart+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notesSlides/notesSlide6.xml" ContentType="application/vnd.openxmlformats-officedocument.presentationml.notesSlide+xml"/>
  <Override PartName="/ppt/charts/chart4.xml" ContentType="application/vnd.openxmlformats-officedocument.drawingml.chart+xml"/>
  <Override PartName="/ppt/slides/slide8.xml" ContentType="application/vnd.openxmlformats-officedocument.presentationml.slide+xml"/>
  <Override PartName="/ppt/handoutMasters/handoutMaster1.xml" ContentType="application/vnd.openxmlformats-officedocument.presentationml.handoutMaster+xml"/>
  <Override PartName="/ppt/notesSlides/notesSlide4.xml" ContentType="application/vnd.openxmlformats-officedocument.presentationml.notesSlide+xml"/>
  <Override PartName="/ppt/charts/chart2.xml" ContentType="application/vnd.openxmlformats-officedocument.drawingml.chart+xml"/>
  <Override PartName="/docProps/core.xml" ContentType="application/vnd.openxmlformats-package.core-properties+xml"/>
  <Override PartName="/ppt/slides/slide6.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notesSlides/notesSlide29.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Default Extension="wmf" ContentType="image/x-wmf"/>
  <Override PartName="/ppt/notesSlides/notesSlide18.xml" ContentType="application/vnd.openxmlformats-officedocument.presentationml.notesSlide+xml"/>
  <Override PartName="/ppt/notesSlides/notesSlide36.xml" ContentType="application/vnd.openxmlformats-officedocument.presentationml.notesSlide+xml"/>
  <Default Extension="rels" ContentType="application/vnd.openxmlformats-package.relationship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p:sldMasterIdLst>
    <p:sldMasterId id="2147483670" r:id="rId1"/>
  </p:sldMasterIdLst>
  <p:notesMasterIdLst>
    <p:notesMasterId r:id="rId38"/>
  </p:notesMasterIdLst>
  <p:handoutMasterIdLst>
    <p:handoutMasterId r:id="rId39"/>
  </p:handoutMasterIdLst>
  <p:sldIdLst>
    <p:sldId id="380" r:id="rId2"/>
    <p:sldId id="371" r:id="rId3"/>
    <p:sldId id="372" r:id="rId4"/>
    <p:sldId id="373" r:id="rId5"/>
    <p:sldId id="374" r:id="rId6"/>
    <p:sldId id="356" r:id="rId7"/>
    <p:sldId id="358" r:id="rId8"/>
    <p:sldId id="357" r:id="rId9"/>
    <p:sldId id="375" r:id="rId10"/>
    <p:sldId id="265" r:id="rId11"/>
    <p:sldId id="377" r:id="rId12"/>
    <p:sldId id="381" r:id="rId13"/>
    <p:sldId id="382" r:id="rId14"/>
    <p:sldId id="383" r:id="rId15"/>
    <p:sldId id="384" r:id="rId16"/>
    <p:sldId id="385" r:id="rId17"/>
    <p:sldId id="386" r:id="rId18"/>
    <p:sldId id="387" r:id="rId19"/>
    <p:sldId id="388" r:id="rId20"/>
    <p:sldId id="389" r:id="rId21"/>
    <p:sldId id="378" r:id="rId22"/>
    <p:sldId id="379" r:id="rId23"/>
    <p:sldId id="359" r:id="rId24"/>
    <p:sldId id="324" r:id="rId25"/>
    <p:sldId id="376" r:id="rId26"/>
    <p:sldId id="369" r:id="rId27"/>
    <p:sldId id="368" r:id="rId28"/>
    <p:sldId id="365" r:id="rId29"/>
    <p:sldId id="361" r:id="rId30"/>
    <p:sldId id="360" r:id="rId31"/>
    <p:sldId id="366" r:id="rId32"/>
    <p:sldId id="300" r:id="rId33"/>
    <p:sldId id="367" r:id="rId34"/>
    <p:sldId id="362" r:id="rId35"/>
    <p:sldId id="363" r:id="rId36"/>
    <p:sldId id="364" r:id="rId37"/>
  </p:sldIdLst>
  <p:sldSz cx="9144000" cy="6858000" type="screen4x3"/>
  <p:notesSz cx="6858000" cy="9144000"/>
  <p:embeddedFontLst>
    <p:embeddedFont>
      <p:font typeface="Monotype Sorts" pitchFamily="2" charset="2"/>
      <p:regular r:id="rId40"/>
    </p:embeddedFont>
  </p:embeddedFontLst>
  <p:defaultTextStyle>
    <a:defPPr>
      <a:defRPr lang="en-US"/>
    </a:defPPr>
    <a:lvl1pPr algn="l" rtl="0" eaLnBrk="0" fontAlgn="base" hangingPunct="0">
      <a:spcBef>
        <a:spcPct val="0"/>
      </a:spcBef>
      <a:spcAft>
        <a:spcPct val="0"/>
      </a:spcAft>
      <a:defRPr sz="2800"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800"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800"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800"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800" kern="1200">
        <a:solidFill>
          <a:schemeClr val="tx1"/>
        </a:solidFill>
        <a:latin typeface="Times New Roman" pitchFamily="18" charset="0"/>
        <a:ea typeface="+mn-ea"/>
        <a:cs typeface="+mn-cs"/>
      </a:defRPr>
    </a:lvl5pPr>
    <a:lvl6pPr marL="2286000" algn="l" defTabSz="914400" rtl="0" eaLnBrk="1" latinLnBrk="0" hangingPunct="1">
      <a:defRPr sz="2800" kern="1200">
        <a:solidFill>
          <a:schemeClr val="tx1"/>
        </a:solidFill>
        <a:latin typeface="Times New Roman" pitchFamily="18" charset="0"/>
        <a:ea typeface="+mn-ea"/>
        <a:cs typeface="+mn-cs"/>
      </a:defRPr>
    </a:lvl6pPr>
    <a:lvl7pPr marL="2743200" algn="l" defTabSz="914400" rtl="0" eaLnBrk="1" latinLnBrk="0" hangingPunct="1">
      <a:defRPr sz="2800" kern="1200">
        <a:solidFill>
          <a:schemeClr val="tx1"/>
        </a:solidFill>
        <a:latin typeface="Times New Roman" pitchFamily="18" charset="0"/>
        <a:ea typeface="+mn-ea"/>
        <a:cs typeface="+mn-cs"/>
      </a:defRPr>
    </a:lvl7pPr>
    <a:lvl8pPr marL="3200400" algn="l" defTabSz="914400" rtl="0" eaLnBrk="1" latinLnBrk="0" hangingPunct="1">
      <a:defRPr sz="2800" kern="1200">
        <a:solidFill>
          <a:schemeClr val="tx1"/>
        </a:solidFill>
        <a:latin typeface="Times New Roman" pitchFamily="18" charset="0"/>
        <a:ea typeface="+mn-ea"/>
        <a:cs typeface="+mn-cs"/>
      </a:defRPr>
    </a:lvl8pPr>
    <a:lvl9pPr marL="3657600" algn="l" defTabSz="914400" rtl="0" eaLnBrk="1" latinLnBrk="0" hangingPunct="1">
      <a:defRPr sz="2800" kern="1200">
        <a:solidFill>
          <a:schemeClr val="tx1"/>
        </a:solidFill>
        <a:latin typeface="Times New Roman" pitchFamily="18"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chemeClr val="tx1"/>
    </p:penClr>
  </p:showPr>
  <p:clrMru>
    <a:srgbClr val="996633"/>
    <a:srgbClr val="66FF33"/>
    <a:srgbClr val="FFFF00"/>
    <a:srgbClr val="FFFFFF"/>
    <a:srgbClr val="0000C6"/>
    <a:srgbClr val="330086"/>
    <a:srgbClr val="0000AC"/>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8" d="100"/>
          <a:sy n="88" d="100"/>
        </p:scale>
        <p:origin x="-1236" y="-96"/>
      </p:cViewPr>
      <p:guideLst>
        <p:guide orient="horz" pos="2160"/>
        <p:guide pos="2880"/>
      </p:guideLst>
    </p:cSldViewPr>
  </p:slideViewPr>
  <p:outlineViewPr>
    <p:cViewPr>
      <p:scale>
        <a:sx n="33" d="100"/>
        <a:sy n="33" d="100"/>
      </p:scale>
      <p:origin x="0" y="0"/>
    </p:cViewPr>
    <p:sldLst>
      <p:sld r:id="rId1" collapse="1"/>
    </p:sldLst>
  </p:outlineViewPr>
  <p:notesTextViewPr>
    <p:cViewPr>
      <p:scale>
        <a:sx n="100" d="100"/>
        <a:sy n="100" d="100"/>
      </p:scale>
      <p:origin x="0" y="0"/>
    </p:cViewPr>
  </p:notesTextViewPr>
  <p:sorterViewPr>
    <p:cViewPr>
      <p:scale>
        <a:sx n="66" d="100"/>
        <a:sy n="66" d="100"/>
      </p:scale>
      <p:origin x="0" y="3156"/>
    </p:cViewPr>
  </p:sorter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s>
</file>

<file path=ppt/_rels/viewProps.xml.rels><?xml version="1.0" encoding="UTF-8" standalone="yes"?>
<Relationships xmlns="http://schemas.openxmlformats.org/package/2006/relationships"><Relationship Id="rId1" Type="http://schemas.openxmlformats.org/officeDocument/2006/relationships/slide" Target="slides/slide1.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Office_Excel_Worksheet1.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Office_Excel_Worksheet2.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Office_Excel_Worksheet3.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Office_Excel_Worksheet4.xlsx"/></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Office_Excel_Worksheet5.xlsx"/></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Office_Excel_Worksheet6.xlsx"/></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Office_Excel_Worksheet7.xlsx"/></Relationships>
</file>

<file path=ppt/charts/_rels/chart8.xml.rels><?xml version="1.0" encoding="UTF-8" standalone="yes"?>
<Relationships xmlns="http://schemas.openxmlformats.org/package/2006/relationships"><Relationship Id="rId1" Type="http://schemas.openxmlformats.org/officeDocument/2006/relationships/package" Target="../embeddings/Microsoft_Office_Excel_Worksheet8.xlsx"/></Relationships>
</file>

<file path=ppt/charts/chart1.xml><?xml version="1.0" encoding="utf-8"?>
<c:chartSpace xmlns:c="http://schemas.openxmlformats.org/drawingml/2006/chart" xmlns:a="http://schemas.openxmlformats.org/drawingml/2006/main" xmlns:r="http://schemas.openxmlformats.org/officeDocument/2006/relationships">
  <c:lang val="en-US"/>
  <c:chart>
    <c:plotArea>
      <c:layout>
        <c:manualLayout>
          <c:layoutTarget val="inner"/>
          <c:xMode val="edge"/>
          <c:yMode val="edge"/>
          <c:x val="0.19354838709677427"/>
          <c:y val="0.18303571428571427"/>
          <c:w val="0.71397849462365603"/>
          <c:h val="0.6004464285714286"/>
        </c:manualLayout>
      </c:layout>
      <c:scatterChart>
        <c:scatterStyle val="smoothMarker"/>
        <c:ser>
          <c:idx val="0"/>
          <c:order val="0"/>
          <c:tx>
            <c:strRef>
              <c:f>'specific energy'!$D$1</c:f>
              <c:strCache>
                <c:ptCount val="1"/>
                <c:pt idx="0">
                  <c:v>y</c:v>
                </c:pt>
              </c:strCache>
            </c:strRef>
          </c:tx>
          <c:spPr>
            <a:ln w="39273">
              <a:solidFill>
                <a:srgbClr val="000080"/>
              </a:solidFill>
              <a:prstDash val="solid"/>
            </a:ln>
          </c:spPr>
          <c:marker>
            <c:symbol val="none"/>
          </c:marker>
          <c:xVal>
            <c:numRef>
              <c:f>'specific energy'!$C$2:$C$97</c:f>
              <c:numCache>
                <c:formatCode>General</c:formatCode>
                <c:ptCount val="96"/>
                <c:pt idx="0">
                  <c:v>10.046045918367346</c:v>
                </c:pt>
                <c:pt idx="1">
                  <c:v>6.6734693877551026</c:v>
                </c:pt>
                <c:pt idx="2">
                  <c:v>4.8871315192743756</c:v>
                </c:pt>
                <c:pt idx="3">
                  <c:v>3.8497292794668887</c:v>
                </c:pt>
                <c:pt idx="4">
                  <c:v>3.2115114795918362</c:v>
                </c:pt>
                <c:pt idx="5">
                  <c:v>2.8053917863441673</c:v>
                </c:pt>
                <c:pt idx="6">
                  <c:v>2.5433673469387759</c:v>
                </c:pt>
                <c:pt idx="7">
                  <c:v>2.3755102040816332</c:v>
                </c:pt>
                <c:pt idx="8">
                  <c:v>2.2717828798185939</c:v>
                </c:pt>
                <c:pt idx="9">
                  <c:v>2.2132351165318198</c:v>
                </c:pt>
                <c:pt idx="10">
                  <c:v>2.1874323198667227</c:v>
                </c:pt>
                <c:pt idx="11">
                  <c:v>2.1859410430839001</c:v>
                </c:pt>
                <c:pt idx="12">
                  <c:v>2.2028778698979594</c:v>
                </c:pt>
                <c:pt idx="13">
                  <c:v>2.2340371442694731</c:v>
                </c:pt>
                <c:pt idx="14">
                  <c:v>2.2763479465860419</c:v>
                </c:pt>
                <c:pt idx="15">
                  <c:v>2.3275255808694673</c:v>
                </c:pt>
                <c:pt idx="16">
                  <c:v>2.3858418367346936</c:v>
                </c:pt>
                <c:pt idx="17">
                  <c:v>2.4499699199407647</c:v>
                </c:pt>
                <c:pt idx="18">
                  <c:v>2.5188775510204082</c:v>
                </c:pt>
                <c:pt idx="19">
                  <c:v>2.5917518614250992</c:v>
                </c:pt>
                <c:pt idx="20">
                  <c:v>2.6679457199546484</c:v>
                </c:pt>
                <c:pt idx="21">
                  <c:v>2.7469387755102042</c:v>
                </c:pt>
                <c:pt idx="22">
                  <c:v>2.8283087791329553</c:v>
                </c:pt>
                <c:pt idx="23">
                  <c:v>2.9117101984826852</c:v>
                </c:pt>
                <c:pt idx="24">
                  <c:v>2.9968580799666795</c:v>
                </c:pt>
                <c:pt idx="25">
                  <c:v>3.0835157368536001</c:v>
                </c:pt>
                <c:pt idx="26">
                  <c:v>3.1714852607709751</c:v>
                </c:pt>
                <c:pt idx="27">
                  <c:v>3.2606001401601228</c:v>
                </c:pt>
                <c:pt idx="28">
                  <c:v>3.35071946747449</c:v>
                </c:pt>
                <c:pt idx="29">
                  <c:v>3.4417233560090708</c:v>
                </c:pt>
                <c:pt idx="30">
                  <c:v>3.5335092860673685</c:v>
                </c:pt>
                <c:pt idx="31">
                  <c:v>3.6259891711786754</c:v>
                </c:pt>
                <c:pt idx="32">
                  <c:v>3.7190869866465106</c:v>
                </c:pt>
                <c:pt idx="33">
                  <c:v>3.8127368405360684</c:v>
                </c:pt>
                <c:pt idx="34">
                  <c:v>3.9068813952173671</c:v>
                </c:pt>
                <c:pt idx="35">
                  <c:v>4.0014705685035352</c:v>
                </c:pt>
                <c:pt idx="36">
                  <c:v>4.0964604591836746</c:v>
                </c:pt>
                <c:pt idx="37">
                  <c:v>4.1918124537143822</c:v>
                </c:pt>
                <c:pt idx="38">
                  <c:v>4.2874924799851915</c:v>
                </c:pt>
                <c:pt idx="39">
                  <c:v>4.3834703811216222</c:v>
                </c:pt>
                <c:pt idx="40">
                  <c:v>4.4797193877551029</c:v>
                </c:pt>
                <c:pt idx="41">
                  <c:v>4.5762156714537676</c:v>
                </c:pt>
                <c:pt idx="42">
                  <c:v>4.6729379653562733</c:v>
                </c:pt>
                <c:pt idx="43">
                  <c:v>4.7698672406943778</c:v>
                </c:pt>
                <c:pt idx="44">
                  <c:v>4.8669864299886614</c:v>
                </c:pt>
                <c:pt idx="45">
                  <c:v>4.9642801893768764</c:v>
                </c:pt>
                <c:pt idx="46">
                  <c:v>5.0617346938775505</c:v>
                </c:pt>
                <c:pt idx="47">
                  <c:v>5.1593374604743865</c:v>
                </c:pt>
                <c:pt idx="48">
                  <c:v>5.25707719478324</c:v>
                </c:pt>
                <c:pt idx="49">
                  <c:v>5.3549436577763876</c:v>
                </c:pt>
                <c:pt idx="50">
                  <c:v>5.4529275496206715</c:v>
                </c:pt>
                <c:pt idx="51">
                  <c:v>5.5510204081632661</c:v>
                </c:pt>
                <c:pt idx="52">
                  <c:v>5.6492145199916699</c:v>
                </c:pt>
                <c:pt idx="53">
                  <c:v>5.7475028423188297</c:v>
                </c:pt>
                <c:pt idx="54">
                  <c:v>5.8458789342133999</c:v>
                </c:pt>
                <c:pt idx="55">
                  <c:v>5.944336895918954</c:v>
                </c:pt>
                <c:pt idx="56">
                  <c:v>6.0428713151927438</c:v>
                </c:pt>
                <c:pt idx="57">
                  <c:v>6.1414772197511089</c:v>
                </c:pt>
                <c:pt idx="58">
                  <c:v>6.2401500350400312</c:v>
                </c:pt>
                <c:pt idx="59">
                  <c:v>6.3388855466600837</c:v>
                </c:pt>
                <c:pt idx="60">
                  <c:v>6.4376798668686224</c:v>
                </c:pt>
                <c:pt idx="61">
                  <c:v>6.5365294046612741</c:v>
                </c:pt>
                <c:pt idx="62">
                  <c:v>6.6354308390022663</c:v>
                </c:pt>
                <c:pt idx="63">
                  <c:v>6.7343810948304474</c:v>
                </c:pt>
                <c:pt idx="64">
                  <c:v>6.8333773215168421</c:v>
                </c:pt>
                <c:pt idx="65">
                  <c:v>6.932416873491678</c:v>
                </c:pt>
                <c:pt idx="66">
                  <c:v>7.0314972927946711</c:v>
                </c:pt>
                <c:pt idx="67">
                  <c:v>7.1306162933334409</c:v>
                </c:pt>
                <c:pt idx="68">
                  <c:v>7.2297717466616289</c:v>
                </c:pt>
                <c:pt idx="69">
                  <c:v>7.328961669111254</c:v>
                </c:pt>
                <c:pt idx="70">
                  <c:v>7.4281842101340168</c:v>
                </c:pt>
                <c:pt idx="71">
                  <c:v>7.5274376417233553</c:v>
                </c:pt>
                <c:pt idx="72">
                  <c:v>7.6267203488043416</c:v>
                </c:pt>
                <c:pt idx="73">
                  <c:v>7.7260308204914612</c:v>
                </c:pt>
                <c:pt idx="74">
                  <c:v>7.825367642125884</c:v>
                </c:pt>
                <c:pt idx="75">
                  <c:v>7.9247294880137611</c:v>
                </c:pt>
                <c:pt idx="76">
                  <c:v>8.0241151147959187</c:v>
                </c:pt>
                <c:pt idx="77">
                  <c:v>8.1235233553869648</c:v>
                </c:pt>
                <c:pt idx="78">
                  <c:v>8.2229531134285949</c:v>
                </c:pt>
                <c:pt idx="79">
                  <c:v>8.3224033582078523</c:v>
                </c:pt>
                <c:pt idx="80">
                  <c:v>8.4218731199962988</c:v>
                </c:pt>
                <c:pt idx="81">
                  <c:v>8.5213614857707753</c:v>
                </c:pt>
                <c:pt idx="82">
                  <c:v>8.620867595280405</c:v>
                </c:pt>
                <c:pt idx="83">
                  <c:v>8.7203906374281779</c:v>
                </c:pt>
                <c:pt idx="84">
                  <c:v>8.819929846938777</c:v>
                </c:pt>
                <c:pt idx="85">
                  <c:v>8.9194845012869486</c:v>
                </c:pt>
                <c:pt idx="86">
                  <c:v>9.0190539178634435</c:v>
                </c:pt>
                <c:pt idx="87">
                  <c:v>9.1186374513577917</c:v>
                </c:pt>
                <c:pt idx="88">
                  <c:v>9.2182344913390679</c:v>
                </c:pt>
                <c:pt idx="89">
                  <c:v>9.3178444600177937</c:v>
                </c:pt>
                <c:pt idx="90">
                  <c:v>9.4174668101735968</c:v>
                </c:pt>
                <c:pt idx="91">
                  <c:v>9.5171010232347761</c:v>
                </c:pt>
                <c:pt idx="92">
                  <c:v>9.6167466074971646</c:v>
                </c:pt>
                <c:pt idx="93">
                  <c:v>9.7164030964708115</c:v>
                </c:pt>
                <c:pt idx="94">
                  <c:v>9.8160700473442208</c:v>
                </c:pt>
                <c:pt idx="95">
                  <c:v>0</c:v>
                </c:pt>
              </c:numCache>
            </c:numRef>
          </c:xVal>
          <c:yVal>
            <c:numRef>
              <c:f>'specific energy'!$D$2:$D$97</c:f>
              <c:numCache>
                <c:formatCode>General</c:formatCode>
                <c:ptCount val="96"/>
                <c:pt idx="0">
                  <c:v>0.4</c:v>
                </c:pt>
                <c:pt idx="1">
                  <c:v>0.5</c:v>
                </c:pt>
                <c:pt idx="2">
                  <c:v>0.60000000000000009</c:v>
                </c:pt>
                <c:pt idx="3">
                  <c:v>0.70000000000000007</c:v>
                </c:pt>
                <c:pt idx="4">
                  <c:v>0.8</c:v>
                </c:pt>
                <c:pt idx="5">
                  <c:v>0.9</c:v>
                </c:pt>
                <c:pt idx="6">
                  <c:v>1</c:v>
                </c:pt>
                <c:pt idx="7">
                  <c:v>1.1000000000000001</c:v>
                </c:pt>
                <c:pt idx="8">
                  <c:v>1.2</c:v>
                </c:pt>
                <c:pt idx="9">
                  <c:v>1.3</c:v>
                </c:pt>
                <c:pt idx="10">
                  <c:v>1.4</c:v>
                </c:pt>
                <c:pt idx="11">
                  <c:v>1.5</c:v>
                </c:pt>
                <c:pt idx="12">
                  <c:v>1.6</c:v>
                </c:pt>
                <c:pt idx="13">
                  <c:v>1.7000000000000002</c:v>
                </c:pt>
                <c:pt idx="14">
                  <c:v>1.8</c:v>
                </c:pt>
                <c:pt idx="15">
                  <c:v>1.9</c:v>
                </c:pt>
                <c:pt idx="16">
                  <c:v>2</c:v>
                </c:pt>
                <c:pt idx="17">
                  <c:v>2.1</c:v>
                </c:pt>
                <c:pt idx="18">
                  <c:v>2.2000000000000002</c:v>
                </c:pt>
                <c:pt idx="19">
                  <c:v>2.2999999999999998</c:v>
                </c:pt>
                <c:pt idx="20">
                  <c:v>2.4</c:v>
                </c:pt>
                <c:pt idx="21">
                  <c:v>2.5</c:v>
                </c:pt>
                <c:pt idx="22">
                  <c:v>2.6</c:v>
                </c:pt>
                <c:pt idx="23">
                  <c:v>2.7</c:v>
                </c:pt>
                <c:pt idx="24">
                  <c:v>2.8</c:v>
                </c:pt>
                <c:pt idx="25">
                  <c:v>2.9</c:v>
                </c:pt>
                <c:pt idx="26">
                  <c:v>3</c:v>
                </c:pt>
                <c:pt idx="27">
                  <c:v>3.1</c:v>
                </c:pt>
                <c:pt idx="28">
                  <c:v>3.2</c:v>
                </c:pt>
                <c:pt idx="29">
                  <c:v>3.3</c:v>
                </c:pt>
                <c:pt idx="30">
                  <c:v>3.4</c:v>
                </c:pt>
                <c:pt idx="31">
                  <c:v>3.5</c:v>
                </c:pt>
                <c:pt idx="32">
                  <c:v>3.6</c:v>
                </c:pt>
                <c:pt idx="33">
                  <c:v>3.7</c:v>
                </c:pt>
                <c:pt idx="34">
                  <c:v>3.8</c:v>
                </c:pt>
                <c:pt idx="35">
                  <c:v>3.9</c:v>
                </c:pt>
                <c:pt idx="36">
                  <c:v>4</c:v>
                </c:pt>
                <c:pt idx="37">
                  <c:v>4.0999999999999996</c:v>
                </c:pt>
                <c:pt idx="38">
                  <c:v>4.2</c:v>
                </c:pt>
                <c:pt idx="39">
                  <c:v>4.3</c:v>
                </c:pt>
                <c:pt idx="40">
                  <c:v>4.4000000000000004</c:v>
                </c:pt>
                <c:pt idx="41">
                  <c:v>4.5</c:v>
                </c:pt>
                <c:pt idx="42">
                  <c:v>4.5999999999999996</c:v>
                </c:pt>
                <c:pt idx="43">
                  <c:v>4.7</c:v>
                </c:pt>
                <c:pt idx="44">
                  <c:v>4.8</c:v>
                </c:pt>
                <c:pt idx="45">
                  <c:v>4.9000000000000004</c:v>
                </c:pt>
                <c:pt idx="46">
                  <c:v>5</c:v>
                </c:pt>
                <c:pt idx="47">
                  <c:v>5.0999999999999996</c:v>
                </c:pt>
                <c:pt idx="48">
                  <c:v>5.2</c:v>
                </c:pt>
                <c:pt idx="49">
                  <c:v>5.3</c:v>
                </c:pt>
                <c:pt idx="50">
                  <c:v>5.4</c:v>
                </c:pt>
                <c:pt idx="51">
                  <c:v>5.5</c:v>
                </c:pt>
                <c:pt idx="52">
                  <c:v>5.6</c:v>
                </c:pt>
                <c:pt idx="53">
                  <c:v>5.7</c:v>
                </c:pt>
                <c:pt idx="54">
                  <c:v>5.8</c:v>
                </c:pt>
                <c:pt idx="55">
                  <c:v>5.9</c:v>
                </c:pt>
                <c:pt idx="56">
                  <c:v>6</c:v>
                </c:pt>
                <c:pt idx="57">
                  <c:v>6.1</c:v>
                </c:pt>
                <c:pt idx="58">
                  <c:v>6.2</c:v>
                </c:pt>
                <c:pt idx="59">
                  <c:v>6.3</c:v>
                </c:pt>
                <c:pt idx="60">
                  <c:v>6.4</c:v>
                </c:pt>
                <c:pt idx="61">
                  <c:v>6.5</c:v>
                </c:pt>
                <c:pt idx="62">
                  <c:v>6.6</c:v>
                </c:pt>
                <c:pt idx="63">
                  <c:v>6.7</c:v>
                </c:pt>
                <c:pt idx="64">
                  <c:v>6.8</c:v>
                </c:pt>
                <c:pt idx="65">
                  <c:v>6.9</c:v>
                </c:pt>
                <c:pt idx="66">
                  <c:v>7</c:v>
                </c:pt>
                <c:pt idx="67">
                  <c:v>7.1</c:v>
                </c:pt>
                <c:pt idx="68">
                  <c:v>7.2</c:v>
                </c:pt>
                <c:pt idx="69">
                  <c:v>7.3</c:v>
                </c:pt>
                <c:pt idx="70">
                  <c:v>7.4</c:v>
                </c:pt>
                <c:pt idx="71">
                  <c:v>7.5</c:v>
                </c:pt>
                <c:pt idx="72">
                  <c:v>7.6</c:v>
                </c:pt>
                <c:pt idx="73">
                  <c:v>7.7</c:v>
                </c:pt>
                <c:pt idx="74">
                  <c:v>7.8</c:v>
                </c:pt>
                <c:pt idx="75">
                  <c:v>7.9</c:v>
                </c:pt>
                <c:pt idx="76">
                  <c:v>8</c:v>
                </c:pt>
                <c:pt idx="77">
                  <c:v>8.1</c:v>
                </c:pt>
                <c:pt idx="78">
                  <c:v>8.2000000000000011</c:v>
                </c:pt>
                <c:pt idx="79">
                  <c:v>8.3000000000000007</c:v>
                </c:pt>
                <c:pt idx="80">
                  <c:v>8.4</c:v>
                </c:pt>
                <c:pt idx="81">
                  <c:v>8.5</c:v>
                </c:pt>
                <c:pt idx="82">
                  <c:v>8.6</c:v>
                </c:pt>
                <c:pt idx="83">
                  <c:v>8.7000000000000011</c:v>
                </c:pt>
                <c:pt idx="84">
                  <c:v>8.8000000000000007</c:v>
                </c:pt>
                <c:pt idx="85">
                  <c:v>8.9</c:v>
                </c:pt>
                <c:pt idx="86">
                  <c:v>9</c:v>
                </c:pt>
                <c:pt idx="87">
                  <c:v>9.1</c:v>
                </c:pt>
                <c:pt idx="88">
                  <c:v>9.2000000000000011</c:v>
                </c:pt>
                <c:pt idx="89">
                  <c:v>9.3000000000000007</c:v>
                </c:pt>
                <c:pt idx="90">
                  <c:v>9.4</c:v>
                </c:pt>
                <c:pt idx="91">
                  <c:v>9.5</c:v>
                </c:pt>
                <c:pt idx="92">
                  <c:v>9.6</c:v>
                </c:pt>
                <c:pt idx="93">
                  <c:v>9.7000000000000011</c:v>
                </c:pt>
                <c:pt idx="94">
                  <c:v>9.8000000000000007</c:v>
                </c:pt>
              </c:numCache>
            </c:numRef>
          </c:yVal>
          <c:smooth val="1"/>
        </c:ser>
        <c:ser>
          <c:idx val="1"/>
          <c:order val="1"/>
          <c:tx>
            <c:strRef>
              <c:f>'specific energy'!$E$1</c:f>
              <c:strCache>
                <c:ptCount val="1"/>
              </c:strCache>
            </c:strRef>
          </c:tx>
          <c:spPr>
            <a:ln w="26182">
              <a:solidFill>
                <a:srgbClr val="FF00FF"/>
              </a:solidFill>
              <a:prstDash val="solid"/>
            </a:ln>
          </c:spPr>
          <c:marker>
            <c:symbol val="none"/>
          </c:marker>
          <c:xVal>
            <c:numRef>
              <c:f>'specific energy'!$C$2:$C$97</c:f>
              <c:numCache>
                <c:formatCode>General</c:formatCode>
                <c:ptCount val="96"/>
                <c:pt idx="0">
                  <c:v>10.046045918367346</c:v>
                </c:pt>
                <c:pt idx="1">
                  <c:v>6.6734693877551026</c:v>
                </c:pt>
                <c:pt idx="2">
                  <c:v>4.8871315192743756</c:v>
                </c:pt>
                <c:pt idx="3">
                  <c:v>3.8497292794668887</c:v>
                </c:pt>
                <c:pt idx="4">
                  <c:v>3.2115114795918362</c:v>
                </c:pt>
                <c:pt idx="5">
                  <c:v>2.8053917863441673</c:v>
                </c:pt>
                <c:pt idx="6">
                  <c:v>2.5433673469387759</c:v>
                </c:pt>
                <c:pt idx="7">
                  <c:v>2.3755102040816332</c:v>
                </c:pt>
                <c:pt idx="8">
                  <c:v>2.2717828798185939</c:v>
                </c:pt>
                <c:pt idx="9">
                  <c:v>2.2132351165318198</c:v>
                </c:pt>
                <c:pt idx="10">
                  <c:v>2.1874323198667227</c:v>
                </c:pt>
                <c:pt idx="11">
                  <c:v>2.1859410430839001</c:v>
                </c:pt>
                <c:pt idx="12">
                  <c:v>2.2028778698979594</c:v>
                </c:pt>
                <c:pt idx="13">
                  <c:v>2.2340371442694731</c:v>
                </c:pt>
                <c:pt idx="14">
                  <c:v>2.2763479465860419</c:v>
                </c:pt>
                <c:pt idx="15">
                  <c:v>2.3275255808694673</c:v>
                </c:pt>
                <c:pt idx="16">
                  <c:v>2.3858418367346936</c:v>
                </c:pt>
                <c:pt idx="17">
                  <c:v>2.4499699199407647</c:v>
                </c:pt>
                <c:pt idx="18">
                  <c:v>2.5188775510204082</c:v>
                </c:pt>
                <c:pt idx="19">
                  <c:v>2.5917518614250992</c:v>
                </c:pt>
                <c:pt idx="20">
                  <c:v>2.6679457199546484</c:v>
                </c:pt>
                <c:pt idx="21">
                  <c:v>2.7469387755102042</c:v>
                </c:pt>
                <c:pt idx="22">
                  <c:v>2.8283087791329553</c:v>
                </c:pt>
                <c:pt idx="23">
                  <c:v>2.9117101984826852</c:v>
                </c:pt>
                <c:pt idx="24">
                  <c:v>2.9968580799666795</c:v>
                </c:pt>
                <c:pt idx="25">
                  <c:v>3.0835157368536001</c:v>
                </c:pt>
                <c:pt idx="26">
                  <c:v>3.1714852607709751</c:v>
                </c:pt>
                <c:pt idx="27">
                  <c:v>3.2606001401601228</c:v>
                </c:pt>
                <c:pt idx="28">
                  <c:v>3.35071946747449</c:v>
                </c:pt>
                <c:pt idx="29">
                  <c:v>3.4417233560090708</c:v>
                </c:pt>
                <c:pt idx="30">
                  <c:v>3.5335092860673685</c:v>
                </c:pt>
                <c:pt idx="31">
                  <c:v>3.6259891711786754</c:v>
                </c:pt>
                <c:pt idx="32">
                  <c:v>3.7190869866465106</c:v>
                </c:pt>
                <c:pt idx="33">
                  <c:v>3.8127368405360684</c:v>
                </c:pt>
                <c:pt idx="34">
                  <c:v>3.9068813952173671</c:v>
                </c:pt>
                <c:pt idx="35">
                  <c:v>4.0014705685035352</c:v>
                </c:pt>
                <c:pt idx="36">
                  <c:v>4.0964604591836746</c:v>
                </c:pt>
                <c:pt idx="37">
                  <c:v>4.1918124537143822</c:v>
                </c:pt>
                <c:pt idx="38">
                  <c:v>4.2874924799851915</c:v>
                </c:pt>
                <c:pt idx="39">
                  <c:v>4.3834703811216222</c:v>
                </c:pt>
                <c:pt idx="40">
                  <c:v>4.4797193877551029</c:v>
                </c:pt>
                <c:pt idx="41">
                  <c:v>4.5762156714537676</c:v>
                </c:pt>
                <c:pt idx="42">
                  <c:v>4.6729379653562733</c:v>
                </c:pt>
                <c:pt idx="43">
                  <c:v>4.7698672406943778</c:v>
                </c:pt>
                <c:pt idx="44">
                  <c:v>4.8669864299886614</c:v>
                </c:pt>
                <c:pt idx="45">
                  <c:v>4.9642801893768764</c:v>
                </c:pt>
                <c:pt idx="46">
                  <c:v>5.0617346938775505</c:v>
                </c:pt>
                <c:pt idx="47">
                  <c:v>5.1593374604743865</c:v>
                </c:pt>
                <c:pt idx="48">
                  <c:v>5.25707719478324</c:v>
                </c:pt>
                <c:pt idx="49">
                  <c:v>5.3549436577763876</c:v>
                </c:pt>
                <c:pt idx="50">
                  <c:v>5.4529275496206715</c:v>
                </c:pt>
                <c:pt idx="51">
                  <c:v>5.5510204081632661</c:v>
                </c:pt>
                <c:pt idx="52">
                  <c:v>5.6492145199916699</c:v>
                </c:pt>
                <c:pt idx="53">
                  <c:v>5.7475028423188297</c:v>
                </c:pt>
                <c:pt idx="54">
                  <c:v>5.8458789342133999</c:v>
                </c:pt>
                <c:pt idx="55">
                  <c:v>5.944336895918954</c:v>
                </c:pt>
                <c:pt idx="56">
                  <c:v>6.0428713151927438</c:v>
                </c:pt>
                <c:pt idx="57">
                  <c:v>6.1414772197511089</c:v>
                </c:pt>
                <c:pt idx="58">
                  <c:v>6.2401500350400312</c:v>
                </c:pt>
                <c:pt idx="59">
                  <c:v>6.3388855466600837</c:v>
                </c:pt>
                <c:pt idx="60">
                  <c:v>6.4376798668686224</c:v>
                </c:pt>
                <c:pt idx="61">
                  <c:v>6.5365294046612741</c:v>
                </c:pt>
                <c:pt idx="62">
                  <c:v>6.6354308390022663</c:v>
                </c:pt>
                <c:pt idx="63">
                  <c:v>6.7343810948304474</c:v>
                </c:pt>
                <c:pt idx="64">
                  <c:v>6.8333773215168421</c:v>
                </c:pt>
                <c:pt idx="65">
                  <c:v>6.932416873491678</c:v>
                </c:pt>
                <c:pt idx="66">
                  <c:v>7.0314972927946711</c:v>
                </c:pt>
                <c:pt idx="67">
                  <c:v>7.1306162933334409</c:v>
                </c:pt>
                <c:pt idx="68">
                  <c:v>7.2297717466616289</c:v>
                </c:pt>
                <c:pt idx="69">
                  <c:v>7.328961669111254</c:v>
                </c:pt>
                <c:pt idx="70">
                  <c:v>7.4281842101340168</c:v>
                </c:pt>
                <c:pt idx="71">
                  <c:v>7.5274376417233553</c:v>
                </c:pt>
                <c:pt idx="72">
                  <c:v>7.6267203488043416</c:v>
                </c:pt>
                <c:pt idx="73">
                  <c:v>7.7260308204914612</c:v>
                </c:pt>
                <c:pt idx="74">
                  <c:v>7.825367642125884</c:v>
                </c:pt>
                <c:pt idx="75">
                  <c:v>7.9247294880137611</c:v>
                </c:pt>
                <c:pt idx="76">
                  <c:v>8.0241151147959187</c:v>
                </c:pt>
                <c:pt idx="77">
                  <c:v>8.1235233553869648</c:v>
                </c:pt>
                <c:pt idx="78">
                  <c:v>8.2229531134285949</c:v>
                </c:pt>
                <c:pt idx="79">
                  <c:v>8.3224033582078523</c:v>
                </c:pt>
                <c:pt idx="80">
                  <c:v>8.4218731199962988</c:v>
                </c:pt>
                <c:pt idx="81">
                  <c:v>8.5213614857707753</c:v>
                </c:pt>
                <c:pt idx="82">
                  <c:v>8.620867595280405</c:v>
                </c:pt>
                <c:pt idx="83">
                  <c:v>8.7203906374281779</c:v>
                </c:pt>
                <c:pt idx="84">
                  <c:v>8.819929846938777</c:v>
                </c:pt>
                <c:pt idx="85">
                  <c:v>8.9194845012869486</c:v>
                </c:pt>
                <c:pt idx="86">
                  <c:v>9.0190539178634435</c:v>
                </c:pt>
                <c:pt idx="87">
                  <c:v>9.1186374513577917</c:v>
                </c:pt>
                <c:pt idx="88">
                  <c:v>9.2182344913390679</c:v>
                </c:pt>
                <c:pt idx="89">
                  <c:v>9.3178444600177937</c:v>
                </c:pt>
                <c:pt idx="90">
                  <c:v>9.4174668101735968</c:v>
                </c:pt>
                <c:pt idx="91">
                  <c:v>9.5171010232347761</c:v>
                </c:pt>
                <c:pt idx="92">
                  <c:v>9.6167466074971646</c:v>
                </c:pt>
                <c:pt idx="93">
                  <c:v>9.7164030964708115</c:v>
                </c:pt>
                <c:pt idx="94">
                  <c:v>9.8160700473442208</c:v>
                </c:pt>
                <c:pt idx="95">
                  <c:v>0</c:v>
                </c:pt>
              </c:numCache>
            </c:numRef>
          </c:xVal>
          <c:yVal>
            <c:numRef>
              <c:f>'specific energy'!$E$2:$E$97</c:f>
              <c:numCache>
                <c:formatCode>General</c:formatCode>
                <c:ptCount val="96"/>
                <c:pt idx="0">
                  <c:v>10.046045918367346</c:v>
                </c:pt>
                <c:pt idx="1">
                  <c:v>6.6734693877551026</c:v>
                </c:pt>
                <c:pt idx="2">
                  <c:v>4.8871315192743756</c:v>
                </c:pt>
                <c:pt idx="3">
                  <c:v>3.8497292794668887</c:v>
                </c:pt>
                <c:pt idx="4">
                  <c:v>3.2115114795918362</c:v>
                </c:pt>
                <c:pt idx="5">
                  <c:v>2.8053917863441673</c:v>
                </c:pt>
                <c:pt idx="6">
                  <c:v>2.5433673469387759</c:v>
                </c:pt>
                <c:pt idx="7">
                  <c:v>2.3755102040816332</c:v>
                </c:pt>
                <c:pt idx="8">
                  <c:v>2.2717828798185939</c:v>
                </c:pt>
                <c:pt idx="9">
                  <c:v>2.2132351165318198</c:v>
                </c:pt>
                <c:pt idx="10">
                  <c:v>2.1874323198667227</c:v>
                </c:pt>
                <c:pt idx="11">
                  <c:v>2.1859410430839001</c:v>
                </c:pt>
                <c:pt idx="12">
                  <c:v>2.2028778698979594</c:v>
                </c:pt>
                <c:pt idx="13">
                  <c:v>2.2340371442694731</c:v>
                </c:pt>
                <c:pt idx="14">
                  <c:v>2.2763479465860419</c:v>
                </c:pt>
                <c:pt idx="15">
                  <c:v>2.3275255808694673</c:v>
                </c:pt>
                <c:pt idx="16">
                  <c:v>2.3858418367346936</c:v>
                </c:pt>
                <c:pt idx="17">
                  <c:v>2.4499699199407647</c:v>
                </c:pt>
                <c:pt idx="18">
                  <c:v>2.5188775510204082</c:v>
                </c:pt>
                <c:pt idx="19">
                  <c:v>2.5917518614250992</c:v>
                </c:pt>
                <c:pt idx="20">
                  <c:v>2.6679457199546484</c:v>
                </c:pt>
                <c:pt idx="21">
                  <c:v>2.7469387755102042</c:v>
                </c:pt>
                <c:pt idx="22">
                  <c:v>2.8283087791329553</c:v>
                </c:pt>
                <c:pt idx="23">
                  <c:v>2.9117101984826852</c:v>
                </c:pt>
                <c:pt idx="24">
                  <c:v>2.9968580799666795</c:v>
                </c:pt>
                <c:pt idx="25">
                  <c:v>3.0835157368536001</c:v>
                </c:pt>
                <c:pt idx="26">
                  <c:v>3.1714852607709751</c:v>
                </c:pt>
                <c:pt idx="27">
                  <c:v>3.2606001401601228</c:v>
                </c:pt>
                <c:pt idx="28">
                  <c:v>3.35071946747449</c:v>
                </c:pt>
                <c:pt idx="29">
                  <c:v>3.4417233560090708</c:v>
                </c:pt>
                <c:pt idx="30">
                  <c:v>3.5335092860673685</c:v>
                </c:pt>
                <c:pt idx="31">
                  <c:v>3.6259891711786754</c:v>
                </c:pt>
                <c:pt idx="32">
                  <c:v>3.7190869866465106</c:v>
                </c:pt>
                <c:pt idx="33">
                  <c:v>3.8127368405360684</c:v>
                </c:pt>
                <c:pt idx="34">
                  <c:v>3.9068813952173671</c:v>
                </c:pt>
                <c:pt idx="35">
                  <c:v>4.0014705685035352</c:v>
                </c:pt>
                <c:pt idx="36">
                  <c:v>4.0964604591836746</c:v>
                </c:pt>
                <c:pt idx="37">
                  <c:v>4.1918124537143822</c:v>
                </c:pt>
                <c:pt idx="38">
                  <c:v>4.2874924799851915</c:v>
                </c:pt>
                <c:pt idx="39">
                  <c:v>4.3834703811216222</c:v>
                </c:pt>
                <c:pt idx="40">
                  <c:v>4.4797193877551029</c:v>
                </c:pt>
                <c:pt idx="41">
                  <c:v>4.5762156714537676</c:v>
                </c:pt>
                <c:pt idx="42">
                  <c:v>4.6729379653562733</c:v>
                </c:pt>
                <c:pt idx="43">
                  <c:v>4.7698672406943778</c:v>
                </c:pt>
                <c:pt idx="44">
                  <c:v>4.8669864299886614</c:v>
                </c:pt>
                <c:pt idx="45">
                  <c:v>4.9642801893768764</c:v>
                </c:pt>
                <c:pt idx="46">
                  <c:v>5.0617346938775505</c:v>
                </c:pt>
                <c:pt idx="47">
                  <c:v>5.1593374604743865</c:v>
                </c:pt>
                <c:pt idx="48">
                  <c:v>5.25707719478324</c:v>
                </c:pt>
                <c:pt idx="49">
                  <c:v>5.3549436577763876</c:v>
                </c:pt>
                <c:pt idx="50">
                  <c:v>5.4529275496206715</c:v>
                </c:pt>
                <c:pt idx="51">
                  <c:v>5.5510204081632661</c:v>
                </c:pt>
                <c:pt idx="52">
                  <c:v>5.6492145199916699</c:v>
                </c:pt>
                <c:pt idx="53">
                  <c:v>5.7475028423188297</c:v>
                </c:pt>
                <c:pt idx="54">
                  <c:v>5.8458789342133999</c:v>
                </c:pt>
                <c:pt idx="55">
                  <c:v>5.944336895918954</c:v>
                </c:pt>
                <c:pt idx="56">
                  <c:v>6.0428713151927438</c:v>
                </c:pt>
                <c:pt idx="57">
                  <c:v>6.1414772197511089</c:v>
                </c:pt>
                <c:pt idx="58">
                  <c:v>6.2401500350400312</c:v>
                </c:pt>
                <c:pt idx="59">
                  <c:v>6.3388855466600837</c:v>
                </c:pt>
                <c:pt idx="60">
                  <c:v>6.4376798668686224</c:v>
                </c:pt>
                <c:pt idx="61">
                  <c:v>6.5365294046612741</c:v>
                </c:pt>
                <c:pt idx="62">
                  <c:v>6.6354308390022663</c:v>
                </c:pt>
                <c:pt idx="63">
                  <c:v>6.7343810948304474</c:v>
                </c:pt>
                <c:pt idx="64">
                  <c:v>6.8333773215168421</c:v>
                </c:pt>
                <c:pt idx="65">
                  <c:v>6.932416873491678</c:v>
                </c:pt>
                <c:pt idx="66">
                  <c:v>7.0314972927946711</c:v>
                </c:pt>
                <c:pt idx="67">
                  <c:v>7.1306162933334409</c:v>
                </c:pt>
                <c:pt idx="68">
                  <c:v>7.2297717466616289</c:v>
                </c:pt>
                <c:pt idx="69">
                  <c:v>7.328961669111254</c:v>
                </c:pt>
                <c:pt idx="70">
                  <c:v>7.4281842101340168</c:v>
                </c:pt>
                <c:pt idx="71">
                  <c:v>7.5274376417233553</c:v>
                </c:pt>
                <c:pt idx="72">
                  <c:v>7.6267203488043416</c:v>
                </c:pt>
                <c:pt idx="73">
                  <c:v>7.7260308204914612</c:v>
                </c:pt>
                <c:pt idx="74">
                  <c:v>7.825367642125884</c:v>
                </c:pt>
                <c:pt idx="75">
                  <c:v>7.9247294880137611</c:v>
                </c:pt>
                <c:pt idx="76">
                  <c:v>8.0241151147959187</c:v>
                </c:pt>
                <c:pt idx="77">
                  <c:v>8.1235233553869648</c:v>
                </c:pt>
                <c:pt idx="78">
                  <c:v>8.2229531134285949</c:v>
                </c:pt>
                <c:pt idx="79">
                  <c:v>8.3224033582078523</c:v>
                </c:pt>
                <c:pt idx="80">
                  <c:v>8.4218731199962988</c:v>
                </c:pt>
                <c:pt idx="81">
                  <c:v>8.5213614857707753</c:v>
                </c:pt>
                <c:pt idx="82">
                  <c:v>8.620867595280405</c:v>
                </c:pt>
                <c:pt idx="83">
                  <c:v>8.7203906374281779</c:v>
                </c:pt>
                <c:pt idx="84">
                  <c:v>8.819929846938777</c:v>
                </c:pt>
                <c:pt idx="85">
                  <c:v>8.9194845012869486</c:v>
                </c:pt>
                <c:pt idx="86">
                  <c:v>9.0190539178634435</c:v>
                </c:pt>
                <c:pt idx="87">
                  <c:v>9.1186374513577917</c:v>
                </c:pt>
                <c:pt idx="88">
                  <c:v>9.2182344913390679</c:v>
                </c:pt>
                <c:pt idx="89">
                  <c:v>9.3178444600177937</c:v>
                </c:pt>
                <c:pt idx="90">
                  <c:v>9.4174668101735968</c:v>
                </c:pt>
                <c:pt idx="91">
                  <c:v>9.5171010232347761</c:v>
                </c:pt>
                <c:pt idx="92">
                  <c:v>9.6167466074971646</c:v>
                </c:pt>
                <c:pt idx="93">
                  <c:v>9.7164030964708115</c:v>
                </c:pt>
                <c:pt idx="94">
                  <c:v>9.8160700473442208</c:v>
                </c:pt>
                <c:pt idx="95">
                  <c:v>0</c:v>
                </c:pt>
              </c:numCache>
            </c:numRef>
          </c:yVal>
          <c:smooth val="1"/>
        </c:ser>
        <c:axId val="127331712"/>
        <c:axId val="118756864"/>
      </c:scatterChart>
      <c:valAx>
        <c:axId val="127331712"/>
        <c:scaling>
          <c:orientation val="minMax"/>
          <c:max val="10"/>
        </c:scaling>
        <c:axPos val="b"/>
        <c:title>
          <c:tx>
            <c:rich>
              <a:bodyPr/>
              <a:lstStyle/>
              <a:p>
                <a:pPr>
                  <a:defRPr sz="1649" b="0" i="0" u="none" strike="noStrike" baseline="0">
                    <a:solidFill>
                      <a:srgbClr val="000000"/>
                    </a:solidFill>
                    <a:latin typeface="Times New Roman"/>
                    <a:ea typeface="Times New Roman"/>
                    <a:cs typeface="Times New Roman"/>
                  </a:defRPr>
                </a:pPr>
                <a:r>
                  <a:t>E</a:t>
                </a:r>
              </a:p>
            </c:rich>
          </c:tx>
          <c:layout>
            <c:manualLayout>
              <c:xMode val="edge"/>
              <c:yMode val="edge"/>
              <c:x val="0.52903225806451615"/>
              <c:y val="0.8950892857142857"/>
            </c:manualLayout>
          </c:layout>
          <c:spPr>
            <a:noFill/>
            <a:ln w="26182">
              <a:noFill/>
            </a:ln>
          </c:spPr>
        </c:title>
        <c:numFmt formatCode="General" sourceLinked="1"/>
        <c:majorTickMark val="cross"/>
        <c:minorTickMark val="out"/>
        <c:tickLblPos val="nextTo"/>
        <c:spPr>
          <a:ln w="3273">
            <a:solidFill>
              <a:srgbClr val="000000"/>
            </a:solidFill>
            <a:prstDash val="solid"/>
          </a:ln>
        </c:spPr>
        <c:txPr>
          <a:bodyPr rot="0" vert="horz"/>
          <a:lstStyle/>
          <a:p>
            <a:pPr>
              <a:defRPr sz="1649" b="0" i="0" u="none" strike="noStrike" baseline="0">
                <a:solidFill>
                  <a:srgbClr val="000000"/>
                </a:solidFill>
                <a:latin typeface="Times New Roman"/>
                <a:ea typeface="Times New Roman"/>
                <a:cs typeface="Times New Roman"/>
              </a:defRPr>
            </a:pPr>
            <a:endParaRPr lang="en-US"/>
          </a:p>
        </c:txPr>
        <c:crossAx val="118756864"/>
        <c:crosses val="autoZero"/>
        <c:crossBetween val="midCat"/>
        <c:majorUnit val="1"/>
        <c:minorUnit val="0.2"/>
      </c:valAx>
      <c:valAx>
        <c:axId val="118756864"/>
        <c:scaling>
          <c:orientation val="minMax"/>
          <c:max val="10"/>
        </c:scaling>
        <c:axPos val="l"/>
        <c:title>
          <c:tx>
            <c:rich>
              <a:bodyPr/>
              <a:lstStyle/>
              <a:p>
                <a:pPr>
                  <a:defRPr sz="1649" b="0" i="0" u="none" strike="noStrike" baseline="0">
                    <a:solidFill>
                      <a:srgbClr val="000000"/>
                    </a:solidFill>
                    <a:latin typeface="Times New Roman"/>
                    <a:ea typeface="Times New Roman"/>
                    <a:cs typeface="Times New Roman"/>
                  </a:defRPr>
                </a:pPr>
                <a:r>
                  <a:t>y</a:t>
                </a:r>
              </a:p>
            </c:rich>
          </c:tx>
          <c:layout>
            <c:manualLayout>
              <c:xMode val="edge"/>
              <c:yMode val="edge"/>
              <c:x val="2.150537634408603E-2"/>
              <c:y val="0.4642857142857143"/>
            </c:manualLayout>
          </c:layout>
          <c:spPr>
            <a:noFill/>
            <a:ln w="26182">
              <a:noFill/>
            </a:ln>
          </c:spPr>
        </c:title>
        <c:numFmt formatCode="General" sourceLinked="1"/>
        <c:majorTickMark val="cross"/>
        <c:minorTickMark val="out"/>
        <c:tickLblPos val="nextTo"/>
        <c:spPr>
          <a:ln w="3273">
            <a:solidFill>
              <a:srgbClr val="000000"/>
            </a:solidFill>
            <a:prstDash val="solid"/>
          </a:ln>
        </c:spPr>
        <c:txPr>
          <a:bodyPr rot="0" vert="horz"/>
          <a:lstStyle/>
          <a:p>
            <a:pPr>
              <a:defRPr sz="1649" b="0" i="0" u="none" strike="noStrike" baseline="0">
                <a:solidFill>
                  <a:srgbClr val="000000"/>
                </a:solidFill>
                <a:latin typeface="Times New Roman"/>
                <a:ea typeface="Times New Roman"/>
                <a:cs typeface="Times New Roman"/>
              </a:defRPr>
            </a:pPr>
            <a:endParaRPr lang="en-US"/>
          </a:p>
        </c:txPr>
        <c:crossAx val="127331712"/>
        <c:crosses val="autoZero"/>
        <c:crossBetween val="midCat"/>
        <c:majorUnit val="1"/>
        <c:minorUnit val="0.2"/>
      </c:valAx>
      <c:spPr>
        <a:noFill/>
        <a:ln w="13091">
          <a:solidFill>
            <a:srgbClr val="808080"/>
          </a:solidFill>
          <a:prstDash val="solid"/>
        </a:ln>
      </c:spPr>
    </c:plotArea>
    <c:plotVisOnly val="1"/>
    <c:dispBlanksAs val="gap"/>
  </c:chart>
  <c:spPr>
    <a:noFill/>
    <a:ln>
      <a:noFill/>
    </a:ln>
  </c:spPr>
  <c:txPr>
    <a:bodyPr/>
    <a:lstStyle/>
    <a:p>
      <a:pPr>
        <a:defRPr sz="1649" b="0" i="0" u="none" strike="noStrike" baseline="0">
          <a:solidFill>
            <a:srgbClr val="000000"/>
          </a:solidFill>
          <a:latin typeface="Times New Roman"/>
          <a:ea typeface="Times New Roman"/>
          <a:cs typeface="Times New Roman"/>
        </a:defRPr>
      </a:pPr>
      <a:endParaRPr lang="en-US"/>
    </a:p>
  </c:txPr>
  <c:externalData r:id="rId1"/>
</c:chartSpace>
</file>

<file path=ppt/charts/chart2.xml><?xml version="1.0" encoding="utf-8"?>
<c:chartSpace xmlns:c="http://schemas.openxmlformats.org/drawingml/2006/chart" xmlns:a="http://schemas.openxmlformats.org/drawingml/2006/main" xmlns:r="http://schemas.openxmlformats.org/officeDocument/2006/relationships">
  <c:lang val="en-US"/>
  <c:chart>
    <c:plotArea>
      <c:layout>
        <c:manualLayout>
          <c:layoutTarget val="inner"/>
          <c:xMode val="edge"/>
          <c:yMode val="edge"/>
          <c:x val="0.17555555555555555"/>
          <c:y val="0.18303571428571427"/>
          <c:w val="0.74444444444444469"/>
          <c:h val="0.6004464285714286"/>
        </c:manualLayout>
      </c:layout>
      <c:scatterChart>
        <c:scatterStyle val="smoothMarker"/>
        <c:ser>
          <c:idx val="0"/>
          <c:order val="0"/>
          <c:tx>
            <c:strRef>
              <c:f>'specific energy'!$D$1</c:f>
              <c:strCache>
                <c:ptCount val="1"/>
                <c:pt idx="0">
                  <c:v>y</c:v>
                </c:pt>
              </c:strCache>
            </c:strRef>
          </c:tx>
          <c:spPr>
            <a:ln w="39053">
              <a:solidFill>
                <a:srgbClr val="000080"/>
              </a:solidFill>
              <a:prstDash val="solid"/>
            </a:ln>
          </c:spPr>
          <c:marker>
            <c:symbol val="none"/>
          </c:marker>
          <c:xVal>
            <c:numRef>
              <c:f>'specific energy'!$C$2:$C$97</c:f>
              <c:numCache>
                <c:formatCode>General</c:formatCode>
                <c:ptCount val="96"/>
                <c:pt idx="0">
                  <c:v>10.046045918367346</c:v>
                </c:pt>
                <c:pt idx="1">
                  <c:v>6.6734693877551026</c:v>
                </c:pt>
                <c:pt idx="2">
                  <c:v>4.8871315192743756</c:v>
                </c:pt>
                <c:pt idx="3">
                  <c:v>3.8497292794668887</c:v>
                </c:pt>
                <c:pt idx="4">
                  <c:v>3.2115114795918362</c:v>
                </c:pt>
                <c:pt idx="5">
                  <c:v>2.8053917863441673</c:v>
                </c:pt>
                <c:pt idx="6">
                  <c:v>2.5433673469387759</c:v>
                </c:pt>
                <c:pt idx="7">
                  <c:v>2.3755102040816332</c:v>
                </c:pt>
                <c:pt idx="8">
                  <c:v>2.2717828798185939</c:v>
                </c:pt>
                <c:pt idx="9">
                  <c:v>2.2132351165318198</c:v>
                </c:pt>
                <c:pt idx="10">
                  <c:v>2.1874323198667227</c:v>
                </c:pt>
                <c:pt idx="11">
                  <c:v>2.1859410430839001</c:v>
                </c:pt>
                <c:pt idx="12">
                  <c:v>2.2028778698979594</c:v>
                </c:pt>
                <c:pt idx="13">
                  <c:v>2.2340371442694731</c:v>
                </c:pt>
                <c:pt idx="14">
                  <c:v>2.2763479465860419</c:v>
                </c:pt>
                <c:pt idx="15">
                  <c:v>2.3275255808694673</c:v>
                </c:pt>
                <c:pt idx="16">
                  <c:v>2.3858418367346936</c:v>
                </c:pt>
                <c:pt idx="17">
                  <c:v>2.4499699199407647</c:v>
                </c:pt>
                <c:pt idx="18">
                  <c:v>2.5188775510204082</c:v>
                </c:pt>
                <c:pt idx="19">
                  <c:v>2.5917518614250992</c:v>
                </c:pt>
                <c:pt idx="20">
                  <c:v>2.6679457199546484</c:v>
                </c:pt>
                <c:pt idx="21">
                  <c:v>2.7469387755102042</c:v>
                </c:pt>
                <c:pt idx="22">
                  <c:v>2.8283087791329553</c:v>
                </c:pt>
                <c:pt idx="23">
                  <c:v>2.9117101984826852</c:v>
                </c:pt>
                <c:pt idx="24">
                  <c:v>2.9968580799666795</c:v>
                </c:pt>
                <c:pt idx="25">
                  <c:v>3.0835157368536001</c:v>
                </c:pt>
                <c:pt idx="26">
                  <c:v>3.1714852607709751</c:v>
                </c:pt>
                <c:pt idx="27">
                  <c:v>3.2606001401601228</c:v>
                </c:pt>
                <c:pt idx="28">
                  <c:v>3.35071946747449</c:v>
                </c:pt>
                <c:pt idx="29">
                  <c:v>3.4417233560090708</c:v>
                </c:pt>
                <c:pt idx="30">
                  <c:v>3.5335092860673685</c:v>
                </c:pt>
                <c:pt idx="31">
                  <c:v>3.6259891711786754</c:v>
                </c:pt>
                <c:pt idx="32">
                  <c:v>3.7190869866465106</c:v>
                </c:pt>
                <c:pt idx="33">
                  <c:v>3.8127368405360684</c:v>
                </c:pt>
                <c:pt idx="34">
                  <c:v>3.9068813952173671</c:v>
                </c:pt>
                <c:pt idx="35">
                  <c:v>4.0014705685035352</c:v>
                </c:pt>
                <c:pt idx="36">
                  <c:v>4.0964604591836746</c:v>
                </c:pt>
                <c:pt idx="37">
                  <c:v>4.1918124537143822</c:v>
                </c:pt>
                <c:pt idx="38">
                  <c:v>4.2874924799851915</c:v>
                </c:pt>
                <c:pt idx="39">
                  <c:v>4.3834703811216222</c:v>
                </c:pt>
                <c:pt idx="40">
                  <c:v>4.4797193877551029</c:v>
                </c:pt>
                <c:pt idx="41">
                  <c:v>4.5762156714537676</c:v>
                </c:pt>
                <c:pt idx="42">
                  <c:v>4.6729379653562733</c:v>
                </c:pt>
                <c:pt idx="43">
                  <c:v>4.7698672406943778</c:v>
                </c:pt>
                <c:pt idx="44">
                  <c:v>4.8669864299886614</c:v>
                </c:pt>
                <c:pt idx="45">
                  <c:v>4.9642801893768764</c:v>
                </c:pt>
                <c:pt idx="46">
                  <c:v>5.0617346938775505</c:v>
                </c:pt>
                <c:pt idx="47">
                  <c:v>5.1593374604743865</c:v>
                </c:pt>
                <c:pt idx="48">
                  <c:v>5.25707719478324</c:v>
                </c:pt>
                <c:pt idx="49">
                  <c:v>5.3549436577763876</c:v>
                </c:pt>
                <c:pt idx="50">
                  <c:v>5.4529275496206715</c:v>
                </c:pt>
                <c:pt idx="51">
                  <c:v>5.5510204081632661</c:v>
                </c:pt>
                <c:pt idx="52">
                  <c:v>5.6492145199916699</c:v>
                </c:pt>
                <c:pt idx="53">
                  <c:v>5.7475028423188297</c:v>
                </c:pt>
                <c:pt idx="54">
                  <c:v>5.8458789342133999</c:v>
                </c:pt>
                <c:pt idx="55">
                  <c:v>5.944336895918954</c:v>
                </c:pt>
                <c:pt idx="56">
                  <c:v>6.0428713151927438</c:v>
                </c:pt>
                <c:pt idx="57">
                  <c:v>6.1414772197511089</c:v>
                </c:pt>
                <c:pt idx="58">
                  <c:v>6.2401500350400312</c:v>
                </c:pt>
                <c:pt idx="59">
                  <c:v>6.3388855466600837</c:v>
                </c:pt>
                <c:pt idx="60">
                  <c:v>6.4376798668686224</c:v>
                </c:pt>
                <c:pt idx="61">
                  <c:v>6.5365294046612741</c:v>
                </c:pt>
                <c:pt idx="62">
                  <c:v>6.6354308390022663</c:v>
                </c:pt>
                <c:pt idx="63">
                  <c:v>6.7343810948304474</c:v>
                </c:pt>
                <c:pt idx="64">
                  <c:v>6.8333773215168421</c:v>
                </c:pt>
                <c:pt idx="65">
                  <c:v>6.932416873491678</c:v>
                </c:pt>
                <c:pt idx="66">
                  <c:v>7.0314972927946711</c:v>
                </c:pt>
                <c:pt idx="67">
                  <c:v>7.1306162933334409</c:v>
                </c:pt>
                <c:pt idx="68">
                  <c:v>7.2297717466616289</c:v>
                </c:pt>
                <c:pt idx="69">
                  <c:v>7.328961669111254</c:v>
                </c:pt>
                <c:pt idx="70">
                  <c:v>7.4281842101340168</c:v>
                </c:pt>
                <c:pt idx="71">
                  <c:v>7.5274376417233553</c:v>
                </c:pt>
                <c:pt idx="72">
                  <c:v>7.6267203488043416</c:v>
                </c:pt>
                <c:pt idx="73">
                  <c:v>7.7260308204914612</c:v>
                </c:pt>
                <c:pt idx="74">
                  <c:v>7.825367642125884</c:v>
                </c:pt>
                <c:pt idx="75">
                  <c:v>7.9247294880137611</c:v>
                </c:pt>
                <c:pt idx="76">
                  <c:v>8.0241151147959187</c:v>
                </c:pt>
                <c:pt idx="77">
                  <c:v>8.1235233553869648</c:v>
                </c:pt>
                <c:pt idx="78">
                  <c:v>8.2229531134285949</c:v>
                </c:pt>
                <c:pt idx="79">
                  <c:v>8.3224033582078523</c:v>
                </c:pt>
                <c:pt idx="80">
                  <c:v>8.4218731199962988</c:v>
                </c:pt>
                <c:pt idx="81">
                  <c:v>8.5213614857707753</c:v>
                </c:pt>
                <c:pt idx="82">
                  <c:v>8.620867595280405</c:v>
                </c:pt>
                <c:pt idx="83">
                  <c:v>8.7203906374281779</c:v>
                </c:pt>
                <c:pt idx="84">
                  <c:v>8.819929846938777</c:v>
                </c:pt>
                <c:pt idx="85">
                  <c:v>8.9194845012869486</c:v>
                </c:pt>
                <c:pt idx="86">
                  <c:v>9.0190539178634435</c:v>
                </c:pt>
                <c:pt idx="87">
                  <c:v>9.1186374513577917</c:v>
                </c:pt>
                <c:pt idx="88">
                  <c:v>9.2182344913390679</c:v>
                </c:pt>
                <c:pt idx="89">
                  <c:v>9.3178444600177937</c:v>
                </c:pt>
                <c:pt idx="90">
                  <c:v>9.4174668101735968</c:v>
                </c:pt>
                <c:pt idx="91">
                  <c:v>9.5171010232347761</c:v>
                </c:pt>
                <c:pt idx="92">
                  <c:v>9.6167466074971646</c:v>
                </c:pt>
                <c:pt idx="93">
                  <c:v>9.7164030964708115</c:v>
                </c:pt>
                <c:pt idx="94">
                  <c:v>9.8160700473442208</c:v>
                </c:pt>
                <c:pt idx="95">
                  <c:v>0</c:v>
                </c:pt>
              </c:numCache>
            </c:numRef>
          </c:xVal>
          <c:yVal>
            <c:numRef>
              <c:f>'specific energy'!$D$2:$D$97</c:f>
              <c:numCache>
                <c:formatCode>General</c:formatCode>
                <c:ptCount val="96"/>
                <c:pt idx="0">
                  <c:v>0.4</c:v>
                </c:pt>
                <c:pt idx="1">
                  <c:v>0.5</c:v>
                </c:pt>
                <c:pt idx="2">
                  <c:v>0.60000000000000009</c:v>
                </c:pt>
                <c:pt idx="3">
                  <c:v>0.70000000000000007</c:v>
                </c:pt>
                <c:pt idx="4">
                  <c:v>0.8</c:v>
                </c:pt>
                <c:pt idx="5">
                  <c:v>0.9</c:v>
                </c:pt>
                <c:pt idx="6">
                  <c:v>1</c:v>
                </c:pt>
                <c:pt idx="7">
                  <c:v>1.1000000000000001</c:v>
                </c:pt>
                <c:pt idx="8">
                  <c:v>1.2</c:v>
                </c:pt>
                <c:pt idx="9">
                  <c:v>1.3</c:v>
                </c:pt>
                <c:pt idx="10">
                  <c:v>1.4</c:v>
                </c:pt>
                <c:pt idx="11">
                  <c:v>1.5</c:v>
                </c:pt>
                <c:pt idx="12">
                  <c:v>1.6</c:v>
                </c:pt>
                <c:pt idx="13">
                  <c:v>1.7</c:v>
                </c:pt>
                <c:pt idx="14">
                  <c:v>1.8</c:v>
                </c:pt>
                <c:pt idx="15">
                  <c:v>1.9000000000000001</c:v>
                </c:pt>
                <c:pt idx="16">
                  <c:v>2</c:v>
                </c:pt>
                <c:pt idx="17">
                  <c:v>2.1</c:v>
                </c:pt>
                <c:pt idx="18">
                  <c:v>2.2000000000000002</c:v>
                </c:pt>
                <c:pt idx="19">
                  <c:v>2.2999999999999998</c:v>
                </c:pt>
                <c:pt idx="20">
                  <c:v>2.4</c:v>
                </c:pt>
                <c:pt idx="21">
                  <c:v>2.5</c:v>
                </c:pt>
                <c:pt idx="22">
                  <c:v>2.6</c:v>
                </c:pt>
                <c:pt idx="23">
                  <c:v>2.7</c:v>
                </c:pt>
                <c:pt idx="24">
                  <c:v>2.8</c:v>
                </c:pt>
                <c:pt idx="25">
                  <c:v>2.9</c:v>
                </c:pt>
                <c:pt idx="26">
                  <c:v>3</c:v>
                </c:pt>
                <c:pt idx="27">
                  <c:v>3.1</c:v>
                </c:pt>
                <c:pt idx="28">
                  <c:v>3.2</c:v>
                </c:pt>
                <c:pt idx="29">
                  <c:v>3.3</c:v>
                </c:pt>
                <c:pt idx="30">
                  <c:v>3.4</c:v>
                </c:pt>
                <c:pt idx="31">
                  <c:v>3.5</c:v>
                </c:pt>
                <c:pt idx="32">
                  <c:v>3.6</c:v>
                </c:pt>
                <c:pt idx="33">
                  <c:v>3.7</c:v>
                </c:pt>
                <c:pt idx="34">
                  <c:v>3.8</c:v>
                </c:pt>
                <c:pt idx="35">
                  <c:v>3.9</c:v>
                </c:pt>
                <c:pt idx="36">
                  <c:v>4</c:v>
                </c:pt>
                <c:pt idx="37">
                  <c:v>4.0999999999999996</c:v>
                </c:pt>
                <c:pt idx="38">
                  <c:v>4.2</c:v>
                </c:pt>
                <c:pt idx="39">
                  <c:v>4.3</c:v>
                </c:pt>
                <c:pt idx="40">
                  <c:v>4.4000000000000004</c:v>
                </c:pt>
                <c:pt idx="41">
                  <c:v>4.5</c:v>
                </c:pt>
                <c:pt idx="42">
                  <c:v>4.5999999999999996</c:v>
                </c:pt>
                <c:pt idx="43">
                  <c:v>4.7</c:v>
                </c:pt>
                <c:pt idx="44">
                  <c:v>4.8</c:v>
                </c:pt>
                <c:pt idx="45">
                  <c:v>4.9000000000000004</c:v>
                </c:pt>
                <c:pt idx="46">
                  <c:v>5</c:v>
                </c:pt>
                <c:pt idx="47">
                  <c:v>5.0999999999999996</c:v>
                </c:pt>
                <c:pt idx="48">
                  <c:v>5.2</c:v>
                </c:pt>
                <c:pt idx="49">
                  <c:v>5.3</c:v>
                </c:pt>
                <c:pt idx="50">
                  <c:v>5.4</c:v>
                </c:pt>
                <c:pt idx="51">
                  <c:v>5.5</c:v>
                </c:pt>
                <c:pt idx="52">
                  <c:v>5.6</c:v>
                </c:pt>
                <c:pt idx="53">
                  <c:v>5.7</c:v>
                </c:pt>
                <c:pt idx="54">
                  <c:v>5.8</c:v>
                </c:pt>
                <c:pt idx="55">
                  <c:v>5.9</c:v>
                </c:pt>
                <c:pt idx="56">
                  <c:v>6</c:v>
                </c:pt>
                <c:pt idx="57">
                  <c:v>6.1</c:v>
                </c:pt>
                <c:pt idx="58">
                  <c:v>6.2</c:v>
                </c:pt>
                <c:pt idx="59">
                  <c:v>6.3</c:v>
                </c:pt>
                <c:pt idx="60">
                  <c:v>6.4</c:v>
                </c:pt>
                <c:pt idx="61">
                  <c:v>6.5</c:v>
                </c:pt>
                <c:pt idx="62">
                  <c:v>6.6</c:v>
                </c:pt>
                <c:pt idx="63">
                  <c:v>6.7</c:v>
                </c:pt>
                <c:pt idx="64">
                  <c:v>6.8</c:v>
                </c:pt>
                <c:pt idx="65">
                  <c:v>6.9</c:v>
                </c:pt>
                <c:pt idx="66">
                  <c:v>7</c:v>
                </c:pt>
                <c:pt idx="67">
                  <c:v>7.1</c:v>
                </c:pt>
                <c:pt idx="68">
                  <c:v>7.2</c:v>
                </c:pt>
                <c:pt idx="69">
                  <c:v>7.3</c:v>
                </c:pt>
                <c:pt idx="70">
                  <c:v>7.4</c:v>
                </c:pt>
                <c:pt idx="71">
                  <c:v>7.5</c:v>
                </c:pt>
                <c:pt idx="72">
                  <c:v>7.6</c:v>
                </c:pt>
                <c:pt idx="73">
                  <c:v>7.7</c:v>
                </c:pt>
                <c:pt idx="74">
                  <c:v>7.8</c:v>
                </c:pt>
                <c:pt idx="75">
                  <c:v>7.9</c:v>
                </c:pt>
                <c:pt idx="76">
                  <c:v>8</c:v>
                </c:pt>
                <c:pt idx="77">
                  <c:v>8.1</c:v>
                </c:pt>
                <c:pt idx="78">
                  <c:v>8.2000000000000011</c:v>
                </c:pt>
                <c:pt idx="79">
                  <c:v>8.3000000000000007</c:v>
                </c:pt>
                <c:pt idx="80">
                  <c:v>8.4</c:v>
                </c:pt>
                <c:pt idx="81">
                  <c:v>8.5</c:v>
                </c:pt>
                <c:pt idx="82">
                  <c:v>8.6</c:v>
                </c:pt>
                <c:pt idx="83">
                  <c:v>8.7000000000000011</c:v>
                </c:pt>
                <c:pt idx="84">
                  <c:v>8.8000000000000007</c:v>
                </c:pt>
                <c:pt idx="85">
                  <c:v>8.9</c:v>
                </c:pt>
                <c:pt idx="86">
                  <c:v>9</c:v>
                </c:pt>
                <c:pt idx="87">
                  <c:v>9.1</c:v>
                </c:pt>
                <c:pt idx="88">
                  <c:v>9.2000000000000011</c:v>
                </c:pt>
                <c:pt idx="89">
                  <c:v>9.3000000000000007</c:v>
                </c:pt>
                <c:pt idx="90">
                  <c:v>9.4</c:v>
                </c:pt>
                <c:pt idx="91">
                  <c:v>9.5</c:v>
                </c:pt>
                <c:pt idx="92">
                  <c:v>9.6</c:v>
                </c:pt>
                <c:pt idx="93">
                  <c:v>9.7000000000000011</c:v>
                </c:pt>
                <c:pt idx="94">
                  <c:v>9.8000000000000007</c:v>
                </c:pt>
              </c:numCache>
            </c:numRef>
          </c:yVal>
          <c:smooth val="1"/>
        </c:ser>
        <c:ser>
          <c:idx val="1"/>
          <c:order val="1"/>
          <c:tx>
            <c:strRef>
              <c:f>'specific energy'!$E$1</c:f>
              <c:strCache>
                <c:ptCount val="1"/>
              </c:strCache>
            </c:strRef>
          </c:tx>
          <c:spPr>
            <a:ln w="26035">
              <a:solidFill>
                <a:srgbClr val="FF00FF"/>
              </a:solidFill>
              <a:prstDash val="solid"/>
            </a:ln>
          </c:spPr>
          <c:marker>
            <c:symbol val="none"/>
          </c:marker>
          <c:xVal>
            <c:numRef>
              <c:f>'specific energy'!$C$2:$C$97</c:f>
              <c:numCache>
                <c:formatCode>General</c:formatCode>
                <c:ptCount val="96"/>
                <c:pt idx="0">
                  <c:v>10.046045918367346</c:v>
                </c:pt>
                <c:pt idx="1">
                  <c:v>6.6734693877551026</c:v>
                </c:pt>
                <c:pt idx="2">
                  <c:v>4.8871315192743756</c:v>
                </c:pt>
                <c:pt idx="3">
                  <c:v>3.8497292794668887</c:v>
                </c:pt>
                <c:pt idx="4">
                  <c:v>3.2115114795918362</c:v>
                </c:pt>
                <c:pt idx="5">
                  <c:v>2.8053917863441673</c:v>
                </c:pt>
                <c:pt idx="6">
                  <c:v>2.5433673469387759</c:v>
                </c:pt>
                <c:pt idx="7">
                  <c:v>2.3755102040816332</c:v>
                </c:pt>
                <c:pt idx="8">
                  <c:v>2.2717828798185939</c:v>
                </c:pt>
                <c:pt idx="9">
                  <c:v>2.2132351165318198</c:v>
                </c:pt>
                <c:pt idx="10">
                  <c:v>2.1874323198667227</c:v>
                </c:pt>
                <c:pt idx="11">
                  <c:v>2.1859410430839001</c:v>
                </c:pt>
                <c:pt idx="12">
                  <c:v>2.2028778698979594</c:v>
                </c:pt>
                <c:pt idx="13">
                  <c:v>2.2340371442694731</c:v>
                </c:pt>
                <c:pt idx="14">
                  <c:v>2.2763479465860419</c:v>
                </c:pt>
                <c:pt idx="15">
                  <c:v>2.3275255808694673</c:v>
                </c:pt>
                <c:pt idx="16">
                  <c:v>2.3858418367346936</c:v>
                </c:pt>
                <c:pt idx="17">
                  <c:v>2.4499699199407647</c:v>
                </c:pt>
                <c:pt idx="18">
                  <c:v>2.5188775510204082</c:v>
                </c:pt>
                <c:pt idx="19">
                  <c:v>2.5917518614250992</c:v>
                </c:pt>
                <c:pt idx="20">
                  <c:v>2.6679457199546484</c:v>
                </c:pt>
                <c:pt idx="21">
                  <c:v>2.7469387755102042</c:v>
                </c:pt>
                <c:pt idx="22">
                  <c:v>2.8283087791329553</c:v>
                </c:pt>
                <c:pt idx="23">
                  <c:v>2.9117101984826852</c:v>
                </c:pt>
                <c:pt idx="24">
                  <c:v>2.9968580799666795</c:v>
                </c:pt>
                <c:pt idx="25">
                  <c:v>3.0835157368536001</c:v>
                </c:pt>
                <c:pt idx="26">
                  <c:v>3.1714852607709751</c:v>
                </c:pt>
                <c:pt idx="27">
                  <c:v>3.2606001401601228</c:v>
                </c:pt>
                <c:pt idx="28">
                  <c:v>3.35071946747449</c:v>
                </c:pt>
                <c:pt idx="29">
                  <c:v>3.4417233560090708</c:v>
                </c:pt>
                <c:pt idx="30">
                  <c:v>3.5335092860673685</c:v>
                </c:pt>
                <c:pt idx="31">
                  <c:v>3.6259891711786754</c:v>
                </c:pt>
                <c:pt idx="32">
                  <c:v>3.7190869866465106</c:v>
                </c:pt>
                <c:pt idx="33">
                  <c:v>3.8127368405360684</c:v>
                </c:pt>
                <c:pt idx="34">
                  <c:v>3.9068813952173671</c:v>
                </c:pt>
                <c:pt idx="35">
                  <c:v>4.0014705685035352</c:v>
                </c:pt>
                <c:pt idx="36">
                  <c:v>4.0964604591836746</c:v>
                </c:pt>
                <c:pt idx="37">
                  <c:v>4.1918124537143822</c:v>
                </c:pt>
                <c:pt idx="38">
                  <c:v>4.2874924799851915</c:v>
                </c:pt>
                <c:pt idx="39">
                  <c:v>4.3834703811216222</c:v>
                </c:pt>
                <c:pt idx="40">
                  <c:v>4.4797193877551029</c:v>
                </c:pt>
                <c:pt idx="41">
                  <c:v>4.5762156714537676</c:v>
                </c:pt>
                <c:pt idx="42">
                  <c:v>4.6729379653562733</c:v>
                </c:pt>
                <c:pt idx="43">
                  <c:v>4.7698672406943778</c:v>
                </c:pt>
                <c:pt idx="44">
                  <c:v>4.8669864299886614</c:v>
                </c:pt>
                <c:pt idx="45">
                  <c:v>4.9642801893768764</c:v>
                </c:pt>
                <c:pt idx="46">
                  <c:v>5.0617346938775505</c:v>
                </c:pt>
                <c:pt idx="47">
                  <c:v>5.1593374604743865</c:v>
                </c:pt>
                <c:pt idx="48">
                  <c:v>5.25707719478324</c:v>
                </c:pt>
                <c:pt idx="49">
                  <c:v>5.3549436577763876</c:v>
                </c:pt>
                <c:pt idx="50">
                  <c:v>5.4529275496206715</c:v>
                </c:pt>
                <c:pt idx="51">
                  <c:v>5.5510204081632661</c:v>
                </c:pt>
                <c:pt idx="52">
                  <c:v>5.6492145199916699</c:v>
                </c:pt>
                <c:pt idx="53">
                  <c:v>5.7475028423188297</c:v>
                </c:pt>
                <c:pt idx="54">
                  <c:v>5.8458789342133999</c:v>
                </c:pt>
                <c:pt idx="55">
                  <c:v>5.944336895918954</c:v>
                </c:pt>
                <c:pt idx="56">
                  <c:v>6.0428713151927438</c:v>
                </c:pt>
                <c:pt idx="57">
                  <c:v>6.1414772197511089</c:v>
                </c:pt>
                <c:pt idx="58">
                  <c:v>6.2401500350400312</c:v>
                </c:pt>
                <c:pt idx="59">
                  <c:v>6.3388855466600837</c:v>
                </c:pt>
                <c:pt idx="60">
                  <c:v>6.4376798668686224</c:v>
                </c:pt>
                <c:pt idx="61">
                  <c:v>6.5365294046612741</c:v>
                </c:pt>
                <c:pt idx="62">
                  <c:v>6.6354308390022663</c:v>
                </c:pt>
                <c:pt idx="63">
                  <c:v>6.7343810948304474</c:v>
                </c:pt>
                <c:pt idx="64">
                  <c:v>6.8333773215168421</c:v>
                </c:pt>
                <c:pt idx="65">
                  <c:v>6.932416873491678</c:v>
                </c:pt>
                <c:pt idx="66">
                  <c:v>7.0314972927946711</c:v>
                </c:pt>
                <c:pt idx="67">
                  <c:v>7.1306162933334409</c:v>
                </c:pt>
                <c:pt idx="68">
                  <c:v>7.2297717466616289</c:v>
                </c:pt>
                <c:pt idx="69">
                  <c:v>7.328961669111254</c:v>
                </c:pt>
                <c:pt idx="70">
                  <c:v>7.4281842101340168</c:v>
                </c:pt>
                <c:pt idx="71">
                  <c:v>7.5274376417233553</c:v>
                </c:pt>
                <c:pt idx="72">
                  <c:v>7.6267203488043416</c:v>
                </c:pt>
                <c:pt idx="73">
                  <c:v>7.7260308204914612</c:v>
                </c:pt>
                <c:pt idx="74">
                  <c:v>7.825367642125884</c:v>
                </c:pt>
                <c:pt idx="75">
                  <c:v>7.9247294880137611</c:v>
                </c:pt>
                <c:pt idx="76">
                  <c:v>8.0241151147959187</c:v>
                </c:pt>
                <c:pt idx="77">
                  <c:v>8.1235233553869648</c:v>
                </c:pt>
                <c:pt idx="78">
                  <c:v>8.2229531134285949</c:v>
                </c:pt>
                <c:pt idx="79">
                  <c:v>8.3224033582078523</c:v>
                </c:pt>
                <c:pt idx="80">
                  <c:v>8.4218731199962988</c:v>
                </c:pt>
                <c:pt idx="81">
                  <c:v>8.5213614857707753</c:v>
                </c:pt>
                <c:pt idx="82">
                  <c:v>8.620867595280405</c:v>
                </c:pt>
                <c:pt idx="83">
                  <c:v>8.7203906374281779</c:v>
                </c:pt>
                <c:pt idx="84">
                  <c:v>8.819929846938777</c:v>
                </c:pt>
                <c:pt idx="85">
                  <c:v>8.9194845012869486</c:v>
                </c:pt>
                <c:pt idx="86">
                  <c:v>9.0190539178634435</c:v>
                </c:pt>
                <c:pt idx="87">
                  <c:v>9.1186374513577917</c:v>
                </c:pt>
                <c:pt idx="88">
                  <c:v>9.2182344913390679</c:v>
                </c:pt>
                <c:pt idx="89">
                  <c:v>9.3178444600177937</c:v>
                </c:pt>
                <c:pt idx="90">
                  <c:v>9.4174668101735968</c:v>
                </c:pt>
                <c:pt idx="91">
                  <c:v>9.5171010232347761</c:v>
                </c:pt>
                <c:pt idx="92">
                  <c:v>9.6167466074971646</c:v>
                </c:pt>
                <c:pt idx="93">
                  <c:v>9.7164030964708115</c:v>
                </c:pt>
                <c:pt idx="94">
                  <c:v>9.8160700473442208</c:v>
                </c:pt>
                <c:pt idx="95">
                  <c:v>0</c:v>
                </c:pt>
              </c:numCache>
            </c:numRef>
          </c:xVal>
          <c:yVal>
            <c:numRef>
              <c:f>'specific energy'!$E$2:$E$97</c:f>
              <c:numCache>
                <c:formatCode>General</c:formatCode>
                <c:ptCount val="96"/>
                <c:pt idx="0">
                  <c:v>10.046045918367346</c:v>
                </c:pt>
                <c:pt idx="1">
                  <c:v>6.6734693877551026</c:v>
                </c:pt>
                <c:pt idx="2">
                  <c:v>4.8871315192743756</c:v>
                </c:pt>
                <c:pt idx="3">
                  <c:v>3.8497292794668887</c:v>
                </c:pt>
                <c:pt idx="4">
                  <c:v>3.2115114795918362</c:v>
                </c:pt>
                <c:pt idx="5">
                  <c:v>2.8053917863441673</c:v>
                </c:pt>
                <c:pt idx="6">
                  <c:v>2.5433673469387759</c:v>
                </c:pt>
                <c:pt idx="7">
                  <c:v>2.3755102040816332</c:v>
                </c:pt>
                <c:pt idx="8">
                  <c:v>2.2717828798185939</c:v>
                </c:pt>
                <c:pt idx="9">
                  <c:v>2.2132351165318198</c:v>
                </c:pt>
                <c:pt idx="10">
                  <c:v>2.1874323198667227</c:v>
                </c:pt>
                <c:pt idx="11">
                  <c:v>2.1859410430839001</c:v>
                </c:pt>
                <c:pt idx="12">
                  <c:v>2.2028778698979594</c:v>
                </c:pt>
                <c:pt idx="13">
                  <c:v>2.2340371442694731</c:v>
                </c:pt>
                <c:pt idx="14">
                  <c:v>2.2763479465860419</c:v>
                </c:pt>
                <c:pt idx="15">
                  <c:v>2.3275255808694673</c:v>
                </c:pt>
                <c:pt idx="16">
                  <c:v>2.3858418367346936</c:v>
                </c:pt>
                <c:pt idx="17">
                  <c:v>2.4499699199407647</c:v>
                </c:pt>
                <c:pt idx="18">
                  <c:v>2.5188775510204082</c:v>
                </c:pt>
                <c:pt idx="19">
                  <c:v>2.5917518614250992</c:v>
                </c:pt>
                <c:pt idx="20">
                  <c:v>2.6679457199546484</c:v>
                </c:pt>
                <c:pt idx="21">
                  <c:v>2.7469387755102042</c:v>
                </c:pt>
                <c:pt idx="22">
                  <c:v>2.8283087791329553</c:v>
                </c:pt>
                <c:pt idx="23">
                  <c:v>2.9117101984826852</c:v>
                </c:pt>
                <c:pt idx="24">
                  <c:v>2.9968580799666795</c:v>
                </c:pt>
                <c:pt idx="25">
                  <c:v>3.0835157368536001</c:v>
                </c:pt>
                <c:pt idx="26">
                  <c:v>3.1714852607709751</c:v>
                </c:pt>
                <c:pt idx="27">
                  <c:v>3.2606001401601228</c:v>
                </c:pt>
                <c:pt idx="28">
                  <c:v>3.35071946747449</c:v>
                </c:pt>
                <c:pt idx="29">
                  <c:v>3.4417233560090708</c:v>
                </c:pt>
                <c:pt idx="30">
                  <c:v>3.5335092860673685</c:v>
                </c:pt>
                <c:pt idx="31">
                  <c:v>3.6259891711786754</c:v>
                </c:pt>
                <c:pt idx="32">
                  <c:v>3.7190869866465106</c:v>
                </c:pt>
                <c:pt idx="33">
                  <c:v>3.8127368405360684</c:v>
                </c:pt>
                <c:pt idx="34">
                  <c:v>3.9068813952173671</c:v>
                </c:pt>
                <c:pt idx="35">
                  <c:v>4.0014705685035352</c:v>
                </c:pt>
                <c:pt idx="36">
                  <c:v>4.0964604591836746</c:v>
                </c:pt>
                <c:pt idx="37">
                  <c:v>4.1918124537143822</c:v>
                </c:pt>
                <c:pt idx="38">
                  <c:v>4.2874924799851915</c:v>
                </c:pt>
                <c:pt idx="39">
                  <c:v>4.3834703811216222</c:v>
                </c:pt>
                <c:pt idx="40">
                  <c:v>4.4797193877551029</c:v>
                </c:pt>
                <c:pt idx="41">
                  <c:v>4.5762156714537676</c:v>
                </c:pt>
                <c:pt idx="42">
                  <c:v>4.6729379653562733</c:v>
                </c:pt>
                <c:pt idx="43">
                  <c:v>4.7698672406943778</c:v>
                </c:pt>
                <c:pt idx="44">
                  <c:v>4.8669864299886614</c:v>
                </c:pt>
                <c:pt idx="45">
                  <c:v>4.9642801893768764</c:v>
                </c:pt>
                <c:pt idx="46">
                  <c:v>5.0617346938775505</c:v>
                </c:pt>
                <c:pt idx="47">
                  <c:v>5.1593374604743865</c:v>
                </c:pt>
                <c:pt idx="48">
                  <c:v>5.25707719478324</c:v>
                </c:pt>
                <c:pt idx="49">
                  <c:v>5.3549436577763876</c:v>
                </c:pt>
                <c:pt idx="50">
                  <c:v>5.4529275496206715</c:v>
                </c:pt>
                <c:pt idx="51">
                  <c:v>5.5510204081632661</c:v>
                </c:pt>
                <c:pt idx="52">
                  <c:v>5.6492145199916699</c:v>
                </c:pt>
                <c:pt idx="53">
                  <c:v>5.7475028423188297</c:v>
                </c:pt>
                <c:pt idx="54">
                  <c:v>5.8458789342133999</c:v>
                </c:pt>
                <c:pt idx="55">
                  <c:v>5.944336895918954</c:v>
                </c:pt>
                <c:pt idx="56">
                  <c:v>6.0428713151927438</c:v>
                </c:pt>
                <c:pt idx="57">
                  <c:v>6.1414772197511089</c:v>
                </c:pt>
                <c:pt idx="58">
                  <c:v>6.2401500350400312</c:v>
                </c:pt>
                <c:pt idx="59">
                  <c:v>6.3388855466600837</c:v>
                </c:pt>
                <c:pt idx="60">
                  <c:v>6.4376798668686224</c:v>
                </c:pt>
                <c:pt idx="61">
                  <c:v>6.5365294046612741</c:v>
                </c:pt>
                <c:pt idx="62">
                  <c:v>6.6354308390022663</c:v>
                </c:pt>
                <c:pt idx="63">
                  <c:v>6.7343810948304474</c:v>
                </c:pt>
                <c:pt idx="64">
                  <c:v>6.8333773215168421</c:v>
                </c:pt>
                <c:pt idx="65">
                  <c:v>6.932416873491678</c:v>
                </c:pt>
                <c:pt idx="66">
                  <c:v>7.0314972927946711</c:v>
                </c:pt>
                <c:pt idx="67">
                  <c:v>7.1306162933334409</c:v>
                </c:pt>
                <c:pt idx="68">
                  <c:v>7.2297717466616289</c:v>
                </c:pt>
                <c:pt idx="69">
                  <c:v>7.328961669111254</c:v>
                </c:pt>
                <c:pt idx="70">
                  <c:v>7.4281842101340168</c:v>
                </c:pt>
                <c:pt idx="71">
                  <c:v>7.5274376417233553</c:v>
                </c:pt>
                <c:pt idx="72">
                  <c:v>7.6267203488043416</c:v>
                </c:pt>
                <c:pt idx="73">
                  <c:v>7.7260308204914612</c:v>
                </c:pt>
                <c:pt idx="74">
                  <c:v>7.825367642125884</c:v>
                </c:pt>
                <c:pt idx="75">
                  <c:v>7.9247294880137611</c:v>
                </c:pt>
                <c:pt idx="76">
                  <c:v>8.0241151147959187</c:v>
                </c:pt>
                <c:pt idx="77">
                  <c:v>8.1235233553869648</c:v>
                </c:pt>
                <c:pt idx="78">
                  <c:v>8.2229531134285949</c:v>
                </c:pt>
                <c:pt idx="79">
                  <c:v>8.3224033582078523</c:v>
                </c:pt>
                <c:pt idx="80">
                  <c:v>8.4218731199962988</c:v>
                </c:pt>
                <c:pt idx="81">
                  <c:v>8.5213614857707753</c:v>
                </c:pt>
                <c:pt idx="82">
                  <c:v>8.620867595280405</c:v>
                </c:pt>
                <c:pt idx="83">
                  <c:v>8.7203906374281779</c:v>
                </c:pt>
                <c:pt idx="84">
                  <c:v>8.819929846938777</c:v>
                </c:pt>
                <c:pt idx="85">
                  <c:v>8.9194845012869486</c:v>
                </c:pt>
                <c:pt idx="86">
                  <c:v>9.0190539178634435</c:v>
                </c:pt>
                <c:pt idx="87">
                  <c:v>9.1186374513577917</c:v>
                </c:pt>
                <c:pt idx="88">
                  <c:v>9.2182344913390679</c:v>
                </c:pt>
                <c:pt idx="89">
                  <c:v>9.3178444600177937</c:v>
                </c:pt>
                <c:pt idx="90">
                  <c:v>9.4174668101735968</c:v>
                </c:pt>
                <c:pt idx="91">
                  <c:v>9.5171010232347761</c:v>
                </c:pt>
                <c:pt idx="92">
                  <c:v>9.6167466074971646</c:v>
                </c:pt>
                <c:pt idx="93">
                  <c:v>9.7164030964708115</c:v>
                </c:pt>
                <c:pt idx="94">
                  <c:v>9.8160700473442208</c:v>
                </c:pt>
                <c:pt idx="95">
                  <c:v>0</c:v>
                </c:pt>
              </c:numCache>
            </c:numRef>
          </c:yVal>
          <c:smooth val="1"/>
        </c:ser>
        <c:axId val="118795264"/>
        <c:axId val="126239872"/>
      </c:scatterChart>
      <c:valAx>
        <c:axId val="118795264"/>
        <c:scaling>
          <c:orientation val="minMax"/>
          <c:max val="4"/>
        </c:scaling>
        <c:axPos val="b"/>
        <c:title>
          <c:tx>
            <c:rich>
              <a:bodyPr/>
              <a:lstStyle/>
              <a:p>
                <a:pPr>
                  <a:defRPr sz="1640" b="0" i="0" u="none" strike="noStrike" baseline="0">
                    <a:solidFill>
                      <a:srgbClr val="000000"/>
                    </a:solidFill>
                    <a:latin typeface="Times New Roman"/>
                    <a:ea typeface="Times New Roman"/>
                    <a:cs typeface="Times New Roman"/>
                  </a:defRPr>
                </a:pPr>
                <a:r>
                  <a:t>E</a:t>
                </a:r>
              </a:p>
            </c:rich>
          </c:tx>
          <c:layout>
            <c:manualLayout>
              <c:xMode val="edge"/>
              <c:yMode val="edge"/>
              <c:x val="0.5244444444444446"/>
              <c:y val="0.89508928571428559"/>
            </c:manualLayout>
          </c:layout>
          <c:spPr>
            <a:noFill/>
            <a:ln w="26035">
              <a:noFill/>
            </a:ln>
          </c:spPr>
        </c:title>
        <c:numFmt formatCode="General" sourceLinked="1"/>
        <c:majorTickMark val="cross"/>
        <c:minorTickMark val="out"/>
        <c:tickLblPos val="nextTo"/>
        <c:spPr>
          <a:ln w="3254">
            <a:solidFill>
              <a:srgbClr val="000000"/>
            </a:solidFill>
            <a:prstDash val="solid"/>
          </a:ln>
        </c:spPr>
        <c:txPr>
          <a:bodyPr rot="0" vert="horz"/>
          <a:lstStyle/>
          <a:p>
            <a:pPr>
              <a:defRPr sz="1640" b="0" i="0" u="none" strike="noStrike" baseline="0">
                <a:solidFill>
                  <a:srgbClr val="000000"/>
                </a:solidFill>
                <a:latin typeface="Times New Roman"/>
                <a:ea typeface="Times New Roman"/>
                <a:cs typeface="Times New Roman"/>
              </a:defRPr>
            </a:pPr>
            <a:endParaRPr lang="en-US"/>
          </a:p>
        </c:txPr>
        <c:crossAx val="126239872"/>
        <c:crosses val="autoZero"/>
        <c:crossBetween val="midCat"/>
        <c:majorUnit val="1"/>
        <c:minorUnit val="0.1"/>
      </c:valAx>
      <c:valAx>
        <c:axId val="126239872"/>
        <c:scaling>
          <c:orientation val="minMax"/>
          <c:max val="4"/>
        </c:scaling>
        <c:axPos val="l"/>
        <c:title>
          <c:tx>
            <c:rich>
              <a:bodyPr/>
              <a:lstStyle/>
              <a:p>
                <a:pPr>
                  <a:defRPr sz="1640" b="0" i="0" u="none" strike="noStrike" baseline="0">
                    <a:solidFill>
                      <a:srgbClr val="000000"/>
                    </a:solidFill>
                    <a:latin typeface="Times New Roman"/>
                    <a:ea typeface="Times New Roman"/>
                    <a:cs typeface="Times New Roman"/>
                  </a:defRPr>
                </a:pPr>
                <a:r>
                  <a:t>y</a:t>
                </a:r>
              </a:p>
            </c:rich>
          </c:tx>
          <c:layout>
            <c:manualLayout>
              <c:xMode val="edge"/>
              <c:yMode val="edge"/>
              <c:x val="2.222222222222223E-2"/>
              <c:y val="0.4642857142857143"/>
            </c:manualLayout>
          </c:layout>
          <c:spPr>
            <a:noFill/>
            <a:ln w="26035">
              <a:noFill/>
            </a:ln>
          </c:spPr>
        </c:title>
        <c:numFmt formatCode="General" sourceLinked="1"/>
        <c:majorTickMark val="cross"/>
        <c:minorTickMark val="out"/>
        <c:tickLblPos val="nextTo"/>
        <c:spPr>
          <a:ln w="3254">
            <a:solidFill>
              <a:srgbClr val="000000"/>
            </a:solidFill>
            <a:prstDash val="solid"/>
          </a:ln>
        </c:spPr>
        <c:txPr>
          <a:bodyPr rot="0" vert="horz"/>
          <a:lstStyle/>
          <a:p>
            <a:pPr>
              <a:defRPr sz="1640" b="0" i="0" u="none" strike="noStrike" baseline="0">
                <a:solidFill>
                  <a:srgbClr val="000000"/>
                </a:solidFill>
                <a:latin typeface="Times New Roman"/>
                <a:ea typeface="Times New Roman"/>
                <a:cs typeface="Times New Roman"/>
              </a:defRPr>
            </a:pPr>
            <a:endParaRPr lang="en-US"/>
          </a:p>
        </c:txPr>
        <c:crossAx val="118795264"/>
        <c:crosses val="autoZero"/>
        <c:crossBetween val="midCat"/>
        <c:majorUnit val="1"/>
        <c:minorUnit val="0.1"/>
      </c:valAx>
      <c:spPr>
        <a:noFill/>
        <a:ln w="13018">
          <a:solidFill>
            <a:srgbClr val="808080"/>
          </a:solidFill>
          <a:prstDash val="solid"/>
        </a:ln>
      </c:spPr>
    </c:plotArea>
    <c:plotVisOnly val="1"/>
    <c:dispBlanksAs val="gap"/>
  </c:chart>
  <c:spPr>
    <a:noFill/>
    <a:ln>
      <a:noFill/>
    </a:ln>
  </c:spPr>
  <c:txPr>
    <a:bodyPr/>
    <a:lstStyle/>
    <a:p>
      <a:pPr>
        <a:defRPr sz="1640" b="0" i="0" u="none" strike="noStrike" baseline="0">
          <a:solidFill>
            <a:srgbClr val="000000"/>
          </a:solidFill>
          <a:latin typeface="Times New Roman"/>
          <a:ea typeface="Times New Roman"/>
          <a:cs typeface="Times New Roman"/>
        </a:defRPr>
      </a:pPr>
      <a:endParaRPr lang="en-US"/>
    </a:p>
  </c:txPr>
  <c:externalData r:id="rId1"/>
</c:chartSpace>
</file>

<file path=ppt/charts/chart3.xml><?xml version="1.0" encoding="utf-8"?>
<c:chartSpace xmlns:c="http://schemas.openxmlformats.org/drawingml/2006/chart" xmlns:a="http://schemas.openxmlformats.org/drawingml/2006/main" xmlns:r="http://schemas.openxmlformats.org/officeDocument/2006/relationships">
  <c:lang val="en-US"/>
  <c:chart>
    <c:plotArea>
      <c:layout>
        <c:manualLayout>
          <c:layoutTarget val="inner"/>
          <c:xMode val="edge"/>
          <c:yMode val="edge"/>
          <c:x val="0.16952789699570819"/>
          <c:y val="0.18303571428571427"/>
          <c:w val="0.75107296137339064"/>
          <c:h val="0.6004464285714286"/>
        </c:manualLayout>
      </c:layout>
      <c:scatterChart>
        <c:scatterStyle val="smoothMarker"/>
        <c:ser>
          <c:idx val="0"/>
          <c:order val="0"/>
          <c:tx>
            <c:strRef>
              <c:f>'specific energy'!$D$1</c:f>
              <c:strCache>
                <c:ptCount val="1"/>
                <c:pt idx="0">
                  <c:v>y</c:v>
                </c:pt>
              </c:strCache>
            </c:strRef>
          </c:tx>
          <c:spPr>
            <a:ln w="38991">
              <a:solidFill>
                <a:srgbClr val="000080"/>
              </a:solidFill>
              <a:prstDash val="solid"/>
            </a:ln>
          </c:spPr>
          <c:marker>
            <c:symbol val="none"/>
          </c:marker>
          <c:xVal>
            <c:numRef>
              <c:f>'specific energy'!$C$2:$C$97</c:f>
              <c:numCache>
                <c:formatCode>General</c:formatCode>
                <c:ptCount val="96"/>
                <c:pt idx="0">
                  <c:v>10.046045918367346</c:v>
                </c:pt>
                <c:pt idx="1">
                  <c:v>6.6734693877551026</c:v>
                </c:pt>
                <c:pt idx="2">
                  <c:v>4.8871315192743756</c:v>
                </c:pt>
                <c:pt idx="3">
                  <c:v>3.8497292794668887</c:v>
                </c:pt>
                <c:pt idx="4">
                  <c:v>3.2115114795918362</c:v>
                </c:pt>
                <c:pt idx="5">
                  <c:v>2.8053917863441673</c:v>
                </c:pt>
                <c:pt idx="6">
                  <c:v>2.5433673469387759</c:v>
                </c:pt>
                <c:pt idx="7">
                  <c:v>2.3755102040816332</c:v>
                </c:pt>
                <c:pt idx="8">
                  <c:v>2.2717828798185939</c:v>
                </c:pt>
                <c:pt idx="9">
                  <c:v>2.2132351165318198</c:v>
                </c:pt>
                <c:pt idx="10">
                  <c:v>2.1874323198667227</c:v>
                </c:pt>
                <c:pt idx="11">
                  <c:v>2.1859410430839001</c:v>
                </c:pt>
                <c:pt idx="12">
                  <c:v>2.2028778698979594</c:v>
                </c:pt>
                <c:pt idx="13">
                  <c:v>2.2340371442694731</c:v>
                </c:pt>
                <c:pt idx="14">
                  <c:v>2.2763479465860419</c:v>
                </c:pt>
                <c:pt idx="15">
                  <c:v>2.3275255808694673</c:v>
                </c:pt>
                <c:pt idx="16">
                  <c:v>2.3858418367346936</c:v>
                </c:pt>
                <c:pt idx="17">
                  <c:v>2.4499699199407647</c:v>
                </c:pt>
                <c:pt idx="18">
                  <c:v>2.5188775510204082</c:v>
                </c:pt>
                <c:pt idx="19">
                  <c:v>2.5917518614250992</c:v>
                </c:pt>
                <c:pt idx="20">
                  <c:v>2.6679457199546484</c:v>
                </c:pt>
                <c:pt idx="21">
                  <c:v>2.7469387755102042</c:v>
                </c:pt>
                <c:pt idx="22">
                  <c:v>2.8283087791329553</c:v>
                </c:pt>
                <c:pt idx="23">
                  <c:v>2.9117101984826852</c:v>
                </c:pt>
                <c:pt idx="24">
                  <c:v>2.9968580799666795</c:v>
                </c:pt>
                <c:pt idx="25">
                  <c:v>3.0835157368536001</c:v>
                </c:pt>
                <c:pt idx="26">
                  <c:v>3.1714852607709751</c:v>
                </c:pt>
                <c:pt idx="27">
                  <c:v>3.2606001401601228</c:v>
                </c:pt>
                <c:pt idx="28">
                  <c:v>3.35071946747449</c:v>
                </c:pt>
                <c:pt idx="29">
                  <c:v>3.4417233560090708</c:v>
                </c:pt>
                <c:pt idx="30">
                  <c:v>3.5335092860673685</c:v>
                </c:pt>
                <c:pt idx="31">
                  <c:v>3.6259891711786754</c:v>
                </c:pt>
                <c:pt idx="32">
                  <c:v>3.7190869866465106</c:v>
                </c:pt>
                <c:pt idx="33">
                  <c:v>3.8127368405360684</c:v>
                </c:pt>
                <c:pt idx="34">
                  <c:v>3.9068813952173671</c:v>
                </c:pt>
                <c:pt idx="35">
                  <c:v>4.0014705685035352</c:v>
                </c:pt>
                <c:pt idx="36">
                  <c:v>4.0964604591836746</c:v>
                </c:pt>
                <c:pt idx="37">
                  <c:v>4.1918124537143822</c:v>
                </c:pt>
                <c:pt idx="38">
                  <c:v>4.2874924799851915</c:v>
                </c:pt>
                <c:pt idx="39">
                  <c:v>4.3834703811216222</c:v>
                </c:pt>
                <c:pt idx="40">
                  <c:v>4.4797193877551029</c:v>
                </c:pt>
                <c:pt idx="41">
                  <c:v>4.5762156714537676</c:v>
                </c:pt>
                <c:pt idx="42">
                  <c:v>4.6729379653562733</c:v>
                </c:pt>
                <c:pt idx="43">
                  <c:v>4.7698672406943778</c:v>
                </c:pt>
                <c:pt idx="44">
                  <c:v>4.8669864299886614</c:v>
                </c:pt>
                <c:pt idx="45">
                  <c:v>4.9642801893768764</c:v>
                </c:pt>
                <c:pt idx="46">
                  <c:v>5.0617346938775505</c:v>
                </c:pt>
                <c:pt idx="47">
                  <c:v>5.1593374604743865</c:v>
                </c:pt>
                <c:pt idx="48">
                  <c:v>5.25707719478324</c:v>
                </c:pt>
                <c:pt idx="49">
                  <c:v>5.3549436577763876</c:v>
                </c:pt>
                <c:pt idx="50">
                  <c:v>5.4529275496206715</c:v>
                </c:pt>
                <c:pt idx="51">
                  <c:v>5.5510204081632661</c:v>
                </c:pt>
                <c:pt idx="52">
                  <c:v>5.6492145199916699</c:v>
                </c:pt>
                <c:pt idx="53">
                  <c:v>5.7475028423188297</c:v>
                </c:pt>
                <c:pt idx="54">
                  <c:v>5.8458789342133999</c:v>
                </c:pt>
                <c:pt idx="55">
                  <c:v>5.944336895918954</c:v>
                </c:pt>
                <c:pt idx="56">
                  <c:v>6.0428713151927438</c:v>
                </c:pt>
                <c:pt idx="57">
                  <c:v>6.1414772197511089</c:v>
                </c:pt>
                <c:pt idx="58">
                  <c:v>6.2401500350400312</c:v>
                </c:pt>
                <c:pt idx="59">
                  <c:v>6.3388855466600837</c:v>
                </c:pt>
                <c:pt idx="60">
                  <c:v>6.4376798668686224</c:v>
                </c:pt>
                <c:pt idx="61">
                  <c:v>6.5365294046612741</c:v>
                </c:pt>
                <c:pt idx="62">
                  <c:v>6.6354308390022663</c:v>
                </c:pt>
                <c:pt idx="63">
                  <c:v>6.7343810948304474</c:v>
                </c:pt>
                <c:pt idx="64">
                  <c:v>6.8333773215168421</c:v>
                </c:pt>
                <c:pt idx="65">
                  <c:v>6.932416873491678</c:v>
                </c:pt>
                <c:pt idx="66">
                  <c:v>7.0314972927946711</c:v>
                </c:pt>
                <c:pt idx="67">
                  <c:v>7.1306162933334409</c:v>
                </c:pt>
                <c:pt idx="68">
                  <c:v>7.2297717466616289</c:v>
                </c:pt>
                <c:pt idx="69">
                  <c:v>7.328961669111254</c:v>
                </c:pt>
                <c:pt idx="70">
                  <c:v>7.4281842101340168</c:v>
                </c:pt>
                <c:pt idx="71">
                  <c:v>7.5274376417233553</c:v>
                </c:pt>
                <c:pt idx="72">
                  <c:v>7.6267203488043416</c:v>
                </c:pt>
                <c:pt idx="73">
                  <c:v>7.7260308204914612</c:v>
                </c:pt>
                <c:pt idx="74">
                  <c:v>7.825367642125884</c:v>
                </c:pt>
                <c:pt idx="75">
                  <c:v>7.9247294880137611</c:v>
                </c:pt>
                <c:pt idx="76">
                  <c:v>8.0241151147959187</c:v>
                </c:pt>
                <c:pt idx="77">
                  <c:v>8.1235233553869648</c:v>
                </c:pt>
                <c:pt idx="78">
                  <c:v>8.2229531134285949</c:v>
                </c:pt>
                <c:pt idx="79">
                  <c:v>8.3224033582078523</c:v>
                </c:pt>
                <c:pt idx="80">
                  <c:v>8.4218731199962988</c:v>
                </c:pt>
                <c:pt idx="81">
                  <c:v>8.5213614857707753</c:v>
                </c:pt>
                <c:pt idx="82">
                  <c:v>8.620867595280405</c:v>
                </c:pt>
                <c:pt idx="83">
                  <c:v>8.7203906374281779</c:v>
                </c:pt>
                <c:pt idx="84">
                  <c:v>8.819929846938777</c:v>
                </c:pt>
                <c:pt idx="85">
                  <c:v>8.9194845012869486</c:v>
                </c:pt>
                <c:pt idx="86">
                  <c:v>9.0190539178634435</c:v>
                </c:pt>
                <c:pt idx="87">
                  <c:v>9.1186374513577917</c:v>
                </c:pt>
                <c:pt idx="88">
                  <c:v>9.2182344913390679</c:v>
                </c:pt>
                <c:pt idx="89">
                  <c:v>9.3178444600177937</c:v>
                </c:pt>
                <c:pt idx="90">
                  <c:v>9.4174668101735968</c:v>
                </c:pt>
                <c:pt idx="91">
                  <c:v>9.5171010232347761</c:v>
                </c:pt>
                <c:pt idx="92">
                  <c:v>9.6167466074971646</c:v>
                </c:pt>
                <c:pt idx="93">
                  <c:v>9.7164030964708115</c:v>
                </c:pt>
                <c:pt idx="94">
                  <c:v>9.8160700473442208</c:v>
                </c:pt>
                <c:pt idx="95">
                  <c:v>0</c:v>
                </c:pt>
              </c:numCache>
            </c:numRef>
          </c:xVal>
          <c:yVal>
            <c:numRef>
              <c:f>'specific energy'!$D$2:$D$97</c:f>
              <c:numCache>
                <c:formatCode>General</c:formatCode>
                <c:ptCount val="96"/>
                <c:pt idx="0">
                  <c:v>0.4</c:v>
                </c:pt>
                <c:pt idx="1">
                  <c:v>0.5</c:v>
                </c:pt>
                <c:pt idx="2">
                  <c:v>0.60000000000000009</c:v>
                </c:pt>
                <c:pt idx="3">
                  <c:v>0.70000000000000007</c:v>
                </c:pt>
                <c:pt idx="4">
                  <c:v>0.8</c:v>
                </c:pt>
                <c:pt idx="5">
                  <c:v>0.9</c:v>
                </c:pt>
                <c:pt idx="6">
                  <c:v>1</c:v>
                </c:pt>
                <c:pt idx="7">
                  <c:v>1.1000000000000001</c:v>
                </c:pt>
                <c:pt idx="8">
                  <c:v>1.2</c:v>
                </c:pt>
                <c:pt idx="9">
                  <c:v>1.3</c:v>
                </c:pt>
                <c:pt idx="10">
                  <c:v>1.4</c:v>
                </c:pt>
                <c:pt idx="11">
                  <c:v>1.5</c:v>
                </c:pt>
                <c:pt idx="12">
                  <c:v>1.6</c:v>
                </c:pt>
                <c:pt idx="13">
                  <c:v>1.7</c:v>
                </c:pt>
                <c:pt idx="14">
                  <c:v>1.8</c:v>
                </c:pt>
                <c:pt idx="15">
                  <c:v>1.9000000000000001</c:v>
                </c:pt>
                <c:pt idx="16">
                  <c:v>2</c:v>
                </c:pt>
                <c:pt idx="17">
                  <c:v>2.1</c:v>
                </c:pt>
                <c:pt idx="18">
                  <c:v>2.2000000000000002</c:v>
                </c:pt>
                <c:pt idx="19">
                  <c:v>2.2999999999999998</c:v>
                </c:pt>
                <c:pt idx="20">
                  <c:v>2.4</c:v>
                </c:pt>
                <c:pt idx="21">
                  <c:v>2.5</c:v>
                </c:pt>
                <c:pt idx="22">
                  <c:v>2.6</c:v>
                </c:pt>
                <c:pt idx="23">
                  <c:v>2.7</c:v>
                </c:pt>
                <c:pt idx="24">
                  <c:v>2.8</c:v>
                </c:pt>
                <c:pt idx="25">
                  <c:v>2.9</c:v>
                </c:pt>
                <c:pt idx="26">
                  <c:v>3</c:v>
                </c:pt>
                <c:pt idx="27">
                  <c:v>3.1</c:v>
                </c:pt>
                <c:pt idx="28">
                  <c:v>3.2</c:v>
                </c:pt>
                <c:pt idx="29">
                  <c:v>3.3</c:v>
                </c:pt>
                <c:pt idx="30">
                  <c:v>3.4</c:v>
                </c:pt>
                <c:pt idx="31">
                  <c:v>3.5</c:v>
                </c:pt>
                <c:pt idx="32">
                  <c:v>3.6</c:v>
                </c:pt>
                <c:pt idx="33">
                  <c:v>3.7</c:v>
                </c:pt>
                <c:pt idx="34">
                  <c:v>3.8</c:v>
                </c:pt>
                <c:pt idx="35">
                  <c:v>3.9</c:v>
                </c:pt>
                <c:pt idx="36">
                  <c:v>4</c:v>
                </c:pt>
                <c:pt idx="37">
                  <c:v>4.0999999999999996</c:v>
                </c:pt>
                <c:pt idx="38">
                  <c:v>4.2</c:v>
                </c:pt>
                <c:pt idx="39">
                  <c:v>4.3</c:v>
                </c:pt>
                <c:pt idx="40">
                  <c:v>4.4000000000000004</c:v>
                </c:pt>
                <c:pt idx="41">
                  <c:v>4.5</c:v>
                </c:pt>
                <c:pt idx="42">
                  <c:v>4.5999999999999996</c:v>
                </c:pt>
                <c:pt idx="43">
                  <c:v>4.7</c:v>
                </c:pt>
                <c:pt idx="44">
                  <c:v>4.8</c:v>
                </c:pt>
                <c:pt idx="45">
                  <c:v>4.9000000000000004</c:v>
                </c:pt>
                <c:pt idx="46">
                  <c:v>5</c:v>
                </c:pt>
                <c:pt idx="47">
                  <c:v>5.0999999999999996</c:v>
                </c:pt>
                <c:pt idx="48">
                  <c:v>5.2</c:v>
                </c:pt>
                <c:pt idx="49">
                  <c:v>5.3</c:v>
                </c:pt>
                <c:pt idx="50">
                  <c:v>5.4</c:v>
                </c:pt>
                <c:pt idx="51">
                  <c:v>5.5</c:v>
                </c:pt>
                <c:pt idx="52">
                  <c:v>5.6</c:v>
                </c:pt>
                <c:pt idx="53">
                  <c:v>5.7</c:v>
                </c:pt>
                <c:pt idx="54">
                  <c:v>5.8</c:v>
                </c:pt>
                <c:pt idx="55">
                  <c:v>5.9</c:v>
                </c:pt>
                <c:pt idx="56">
                  <c:v>6</c:v>
                </c:pt>
                <c:pt idx="57">
                  <c:v>6.1</c:v>
                </c:pt>
                <c:pt idx="58">
                  <c:v>6.2</c:v>
                </c:pt>
                <c:pt idx="59">
                  <c:v>6.3</c:v>
                </c:pt>
                <c:pt idx="60">
                  <c:v>6.4</c:v>
                </c:pt>
                <c:pt idx="61">
                  <c:v>6.5</c:v>
                </c:pt>
                <c:pt idx="62">
                  <c:v>6.6</c:v>
                </c:pt>
                <c:pt idx="63">
                  <c:v>6.7</c:v>
                </c:pt>
                <c:pt idx="64">
                  <c:v>6.8</c:v>
                </c:pt>
                <c:pt idx="65">
                  <c:v>6.9</c:v>
                </c:pt>
                <c:pt idx="66">
                  <c:v>7</c:v>
                </c:pt>
                <c:pt idx="67">
                  <c:v>7.1</c:v>
                </c:pt>
                <c:pt idx="68">
                  <c:v>7.2</c:v>
                </c:pt>
                <c:pt idx="69">
                  <c:v>7.3</c:v>
                </c:pt>
                <c:pt idx="70">
                  <c:v>7.4</c:v>
                </c:pt>
                <c:pt idx="71">
                  <c:v>7.5</c:v>
                </c:pt>
                <c:pt idx="72">
                  <c:v>7.6</c:v>
                </c:pt>
                <c:pt idx="73">
                  <c:v>7.7</c:v>
                </c:pt>
                <c:pt idx="74">
                  <c:v>7.8</c:v>
                </c:pt>
                <c:pt idx="75">
                  <c:v>7.9</c:v>
                </c:pt>
                <c:pt idx="76">
                  <c:v>8</c:v>
                </c:pt>
                <c:pt idx="77">
                  <c:v>8.1</c:v>
                </c:pt>
                <c:pt idx="78">
                  <c:v>8.2000000000000011</c:v>
                </c:pt>
                <c:pt idx="79">
                  <c:v>8.3000000000000007</c:v>
                </c:pt>
                <c:pt idx="80">
                  <c:v>8.4</c:v>
                </c:pt>
                <c:pt idx="81">
                  <c:v>8.5</c:v>
                </c:pt>
                <c:pt idx="82">
                  <c:v>8.6</c:v>
                </c:pt>
                <c:pt idx="83">
                  <c:v>8.7000000000000011</c:v>
                </c:pt>
                <c:pt idx="84">
                  <c:v>8.8000000000000007</c:v>
                </c:pt>
                <c:pt idx="85">
                  <c:v>8.9</c:v>
                </c:pt>
                <c:pt idx="86">
                  <c:v>9</c:v>
                </c:pt>
                <c:pt idx="87">
                  <c:v>9.1</c:v>
                </c:pt>
                <c:pt idx="88">
                  <c:v>9.2000000000000011</c:v>
                </c:pt>
                <c:pt idx="89">
                  <c:v>9.3000000000000007</c:v>
                </c:pt>
                <c:pt idx="90">
                  <c:v>9.4</c:v>
                </c:pt>
                <c:pt idx="91">
                  <c:v>9.5</c:v>
                </c:pt>
                <c:pt idx="92">
                  <c:v>9.6</c:v>
                </c:pt>
                <c:pt idx="93">
                  <c:v>9.7000000000000011</c:v>
                </c:pt>
                <c:pt idx="94">
                  <c:v>9.8000000000000007</c:v>
                </c:pt>
              </c:numCache>
            </c:numRef>
          </c:yVal>
          <c:smooth val="1"/>
        </c:ser>
        <c:ser>
          <c:idx val="1"/>
          <c:order val="1"/>
          <c:tx>
            <c:strRef>
              <c:f>'specific energy'!$E$1</c:f>
              <c:strCache>
                <c:ptCount val="1"/>
              </c:strCache>
            </c:strRef>
          </c:tx>
          <c:spPr>
            <a:ln w="25994">
              <a:solidFill>
                <a:srgbClr val="FF00FF"/>
              </a:solidFill>
              <a:prstDash val="solid"/>
            </a:ln>
          </c:spPr>
          <c:marker>
            <c:symbol val="none"/>
          </c:marker>
          <c:xVal>
            <c:numRef>
              <c:f>'specific energy'!$C$2:$C$97</c:f>
              <c:numCache>
                <c:formatCode>General</c:formatCode>
                <c:ptCount val="96"/>
                <c:pt idx="0">
                  <c:v>10.046045918367346</c:v>
                </c:pt>
                <c:pt idx="1">
                  <c:v>6.6734693877551026</c:v>
                </c:pt>
                <c:pt idx="2">
                  <c:v>4.8871315192743756</c:v>
                </c:pt>
                <c:pt idx="3">
                  <c:v>3.8497292794668887</c:v>
                </c:pt>
                <c:pt idx="4">
                  <c:v>3.2115114795918362</c:v>
                </c:pt>
                <c:pt idx="5">
                  <c:v>2.8053917863441673</c:v>
                </c:pt>
                <c:pt idx="6">
                  <c:v>2.5433673469387759</c:v>
                </c:pt>
                <c:pt idx="7">
                  <c:v>2.3755102040816332</c:v>
                </c:pt>
                <c:pt idx="8">
                  <c:v>2.2717828798185939</c:v>
                </c:pt>
                <c:pt idx="9">
                  <c:v>2.2132351165318198</c:v>
                </c:pt>
                <c:pt idx="10">
                  <c:v>2.1874323198667227</c:v>
                </c:pt>
                <c:pt idx="11">
                  <c:v>2.1859410430839001</c:v>
                </c:pt>
                <c:pt idx="12">
                  <c:v>2.2028778698979594</c:v>
                </c:pt>
                <c:pt idx="13">
                  <c:v>2.2340371442694731</c:v>
                </c:pt>
                <c:pt idx="14">
                  <c:v>2.2763479465860419</c:v>
                </c:pt>
                <c:pt idx="15">
                  <c:v>2.3275255808694673</c:v>
                </c:pt>
                <c:pt idx="16">
                  <c:v>2.3858418367346936</c:v>
                </c:pt>
                <c:pt idx="17">
                  <c:v>2.4499699199407647</c:v>
                </c:pt>
                <c:pt idx="18">
                  <c:v>2.5188775510204082</c:v>
                </c:pt>
                <c:pt idx="19">
                  <c:v>2.5917518614250992</c:v>
                </c:pt>
                <c:pt idx="20">
                  <c:v>2.6679457199546484</c:v>
                </c:pt>
                <c:pt idx="21">
                  <c:v>2.7469387755102042</c:v>
                </c:pt>
                <c:pt idx="22">
                  <c:v>2.8283087791329553</c:v>
                </c:pt>
                <c:pt idx="23">
                  <c:v>2.9117101984826852</c:v>
                </c:pt>
                <c:pt idx="24">
                  <c:v>2.9968580799666795</c:v>
                </c:pt>
                <c:pt idx="25">
                  <c:v>3.0835157368536001</c:v>
                </c:pt>
                <c:pt idx="26">
                  <c:v>3.1714852607709751</c:v>
                </c:pt>
                <c:pt idx="27">
                  <c:v>3.2606001401601228</c:v>
                </c:pt>
                <c:pt idx="28">
                  <c:v>3.35071946747449</c:v>
                </c:pt>
                <c:pt idx="29">
                  <c:v>3.4417233560090708</c:v>
                </c:pt>
                <c:pt idx="30">
                  <c:v>3.5335092860673685</c:v>
                </c:pt>
                <c:pt idx="31">
                  <c:v>3.6259891711786754</c:v>
                </c:pt>
                <c:pt idx="32">
                  <c:v>3.7190869866465106</c:v>
                </c:pt>
                <c:pt idx="33">
                  <c:v>3.8127368405360684</c:v>
                </c:pt>
                <c:pt idx="34">
                  <c:v>3.9068813952173671</c:v>
                </c:pt>
                <c:pt idx="35">
                  <c:v>4.0014705685035352</c:v>
                </c:pt>
                <c:pt idx="36">
                  <c:v>4.0964604591836746</c:v>
                </c:pt>
                <c:pt idx="37">
                  <c:v>4.1918124537143822</c:v>
                </c:pt>
                <c:pt idx="38">
                  <c:v>4.2874924799851915</c:v>
                </c:pt>
                <c:pt idx="39">
                  <c:v>4.3834703811216222</c:v>
                </c:pt>
                <c:pt idx="40">
                  <c:v>4.4797193877551029</c:v>
                </c:pt>
                <c:pt idx="41">
                  <c:v>4.5762156714537676</c:v>
                </c:pt>
                <c:pt idx="42">
                  <c:v>4.6729379653562733</c:v>
                </c:pt>
                <c:pt idx="43">
                  <c:v>4.7698672406943778</c:v>
                </c:pt>
                <c:pt idx="44">
                  <c:v>4.8669864299886614</c:v>
                </c:pt>
                <c:pt idx="45">
                  <c:v>4.9642801893768764</c:v>
                </c:pt>
                <c:pt idx="46">
                  <c:v>5.0617346938775505</c:v>
                </c:pt>
                <c:pt idx="47">
                  <c:v>5.1593374604743865</c:v>
                </c:pt>
                <c:pt idx="48">
                  <c:v>5.25707719478324</c:v>
                </c:pt>
                <c:pt idx="49">
                  <c:v>5.3549436577763876</c:v>
                </c:pt>
                <c:pt idx="50">
                  <c:v>5.4529275496206715</c:v>
                </c:pt>
                <c:pt idx="51">
                  <c:v>5.5510204081632661</c:v>
                </c:pt>
                <c:pt idx="52">
                  <c:v>5.6492145199916699</c:v>
                </c:pt>
                <c:pt idx="53">
                  <c:v>5.7475028423188297</c:v>
                </c:pt>
                <c:pt idx="54">
                  <c:v>5.8458789342133999</c:v>
                </c:pt>
                <c:pt idx="55">
                  <c:v>5.944336895918954</c:v>
                </c:pt>
                <c:pt idx="56">
                  <c:v>6.0428713151927438</c:v>
                </c:pt>
                <c:pt idx="57">
                  <c:v>6.1414772197511089</c:v>
                </c:pt>
                <c:pt idx="58">
                  <c:v>6.2401500350400312</c:v>
                </c:pt>
                <c:pt idx="59">
                  <c:v>6.3388855466600837</c:v>
                </c:pt>
                <c:pt idx="60">
                  <c:v>6.4376798668686224</c:v>
                </c:pt>
                <c:pt idx="61">
                  <c:v>6.5365294046612741</c:v>
                </c:pt>
                <c:pt idx="62">
                  <c:v>6.6354308390022663</c:v>
                </c:pt>
                <c:pt idx="63">
                  <c:v>6.7343810948304474</c:v>
                </c:pt>
                <c:pt idx="64">
                  <c:v>6.8333773215168421</c:v>
                </c:pt>
                <c:pt idx="65">
                  <c:v>6.932416873491678</c:v>
                </c:pt>
                <c:pt idx="66">
                  <c:v>7.0314972927946711</c:v>
                </c:pt>
                <c:pt idx="67">
                  <c:v>7.1306162933334409</c:v>
                </c:pt>
                <c:pt idx="68">
                  <c:v>7.2297717466616289</c:v>
                </c:pt>
                <c:pt idx="69">
                  <c:v>7.328961669111254</c:v>
                </c:pt>
                <c:pt idx="70">
                  <c:v>7.4281842101340168</c:v>
                </c:pt>
                <c:pt idx="71">
                  <c:v>7.5274376417233553</c:v>
                </c:pt>
                <c:pt idx="72">
                  <c:v>7.6267203488043416</c:v>
                </c:pt>
                <c:pt idx="73">
                  <c:v>7.7260308204914612</c:v>
                </c:pt>
                <c:pt idx="74">
                  <c:v>7.825367642125884</c:v>
                </c:pt>
                <c:pt idx="75">
                  <c:v>7.9247294880137611</c:v>
                </c:pt>
                <c:pt idx="76">
                  <c:v>8.0241151147959187</c:v>
                </c:pt>
                <c:pt idx="77">
                  <c:v>8.1235233553869648</c:v>
                </c:pt>
                <c:pt idx="78">
                  <c:v>8.2229531134285949</c:v>
                </c:pt>
                <c:pt idx="79">
                  <c:v>8.3224033582078523</c:v>
                </c:pt>
                <c:pt idx="80">
                  <c:v>8.4218731199962988</c:v>
                </c:pt>
                <c:pt idx="81">
                  <c:v>8.5213614857707753</c:v>
                </c:pt>
                <c:pt idx="82">
                  <c:v>8.620867595280405</c:v>
                </c:pt>
                <c:pt idx="83">
                  <c:v>8.7203906374281779</c:v>
                </c:pt>
                <c:pt idx="84">
                  <c:v>8.819929846938777</c:v>
                </c:pt>
                <c:pt idx="85">
                  <c:v>8.9194845012869486</c:v>
                </c:pt>
                <c:pt idx="86">
                  <c:v>9.0190539178634435</c:v>
                </c:pt>
                <c:pt idx="87">
                  <c:v>9.1186374513577917</c:v>
                </c:pt>
                <c:pt idx="88">
                  <c:v>9.2182344913390679</c:v>
                </c:pt>
                <c:pt idx="89">
                  <c:v>9.3178444600177937</c:v>
                </c:pt>
                <c:pt idx="90">
                  <c:v>9.4174668101735968</c:v>
                </c:pt>
                <c:pt idx="91">
                  <c:v>9.5171010232347761</c:v>
                </c:pt>
                <c:pt idx="92">
                  <c:v>9.6167466074971646</c:v>
                </c:pt>
                <c:pt idx="93">
                  <c:v>9.7164030964708115</c:v>
                </c:pt>
                <c:pt idx="94">
                  <c:v>9.8160700473442208</c:v>
                </c:pt>
                <c:pt idx="95">
                  <c:v>0</c:v>
                </c:pt>
              </c:numCache>
            </c:numRef>
          </c:xVal>
          <c:yVal>
            <c:numRef>
              <c:f>'specific energy'!$E$2:$E$97</c:f>
              <c:numCache>
                <c:formatCode>General</c:formatCode>
                <c:ptCount val="96"/>
                <c:pt idx="0">
                  <c:v>10.046045918367346</c:v>
                </c:pt>
                <c:pt idx="1">
                  <c:v>6.6734693877551026</c:v>
                </c:pt>
                <c:pt idx="2">
                  <c:v>4.8871315192743756</c:v>
                </c:pt>
                <c:pt idx="3">
                  <c:v>3.8497292794668887</c:v>
                </c:pt>
                <c:pt idx="4">
                  <c:v>3.2115114795918362</c:v>
                </c:pt>
                <c:pt idx="5">
                  <c:v>2.8053917863441673</c:v>
                </c:pt>
                <c:pt idx="6">
                  <c:v>2.5433673469387759</c:v>
                </c:pt>
                <c:pt idx="7">
                  <c:v>2.3755102040816332</c:v>
                </c:pt>
                <c:pt idx="8">
                  <c:v>2.2717828798185939</c:v>
                </c:pt>
                <c:pt idx="9">
                  <c:v>2.2132351165318198</c:v>
                </c:pt>
                <c:pt idx="10">
                  <c:v>2.1874323198667227</c:v>
                </c:pt>
                <c:pt idx="11">
                  <c:v>2.1859410430839001</c:v>
                </c:pt>
                <c:pt idx="12">
                  <c:v>2.2028778698979594</c:v>
                </c:pt>
                <c:pt idx="13">
                  <c:v>2.2340371442694731</c:v>
                </c:pt>
                <c:pt idx="14">
                  <c:v>2.2763479465860419</c:v>
                </c:pt>
                <c:pt idx="15">
                  <c:v>2.3275255808694673</c:v>
                </c:pt>
                <c:pt idx="16">
                  <c:v>2.3858418367346936</c:v>
                </c:pt>
                <c:pt idx="17">
                  <c:v>2.4499699199407647</c:v>
                </c:pt>
                <c:pt idx="18">
                  <c:v>2.5188775510204082</c:v>
                </c:pt>
                <c:pt idx="19">
                  <c:v>2.5917518614250992</c:v>
                </c:pt>
                <c:pt idx="20">
                  <c:v>2.6679457199546484</c:v>
                </c:pt>
                <c:pt idx="21">
                  <c:v>2.7469387755102042</c:v>
                </c:pt>
                <c:pt idx="22">
                  <c:v>2.8283087791329553</c:v>
                </c:pt>
                <c:pt idx="23">
                  <c:v>2.9117101984826852</c:v>
                </c:pt>
                <c:pt idx="24">
                  <c:v>2.9968580799666795</c:v>
                </c:pt>
                <c:pt idx="25">
                  <c:v>3.0835157368536001</c:v>
                </c:pt>
                <c:pt idx="26">
                  <c:v>3.1714852607709751</c:v>
                </c:pt>
                <c:pt idx="27">
                  <c:v>3.2606001401601228</c:v>
                </c:pt>
                <c:pt idx="28">
                  <c:v>3.35071946747449</c:v>
                </c:pt>
                <c:pt idx="29">
                  <c:v>3.4417233560090708</c:v>
                </c:pt>
                <c:pt idx="30">
                  <c:v>3.5335092860673685</c:v>
                </c:pt>
                <c:pt idx="31">
                  <c:v>3.6259891711786754</c:v>
                </c:pt>
                <c:pt idx="32">
                  <c:v>3.7190869866465106</c:v>
                </c:pt>
                <c:pt idx="33">
                  <c:v>3.8127368405360684</c:v>
                </c:pt>
                <c:pt idx="34">
                  <c:v>3.9068813952173671</c:v>
                </c:pt>
                <c:pt idx="35">
                  <c:v>4.0014705685035352</c:v>
                </c:pt>
                <c:pt idx="36">
                  <c:v>4.0964604591836746</c:v>
                </c:pt>
                <c:pt idx="37">
                  <c:v>4.1918124537143822</c:v>
                </c:pt>
                <c:pt idx="38">
                  <c:v>4.2874924799851915</c:v>
                </c:pt>
                <c:pt idx="39">
                  <c:v>4.3834703811216222</c:v>
                </c:pt>
                <c:pt idx="40">
                  <c:v>4.4797193877551029</c:v>
                </c:pt>
                <c:pt idx="41">
                  <c:v>4.5762156714537676</c:v>
                </c:pt>
                <c:pt idx="42">
                  <c:v>4.6729379653562733</c:v>
                </c:pt>
                <c:pt idx="43">
                  <c:v>4.7698672406943778</c:v>
                </c:pt>
                <c:pt idx="44">
                  <c:v>4.8669864299886614</c:v>
                </c:pt>
                <c:pt idx="45">
                  <c:v>4.9642801893768764</c:v>
                </c:pt>
                <c:pt idx="46">
                  <c:v>5.0617346938775505</c:v>
                </c:pt>
                <c:pt idx="47">
                  <c:v>5.1593374604743865</c:v>
                </c:pt>
                <c:pt idx="48">
                  <c:v>5.25707719478324</c:v>
                </c:pt>
                <c:pt idx="49">
                  <c:v>5.3549436577763876</c:v>
                </c:pt>
                <c:pt idx="50">
                  <c:v>5.4529275496206715</c:v>
                </c:pt>
                <c:pt idx="51">
                  <c:v>5.5510204081632661</c:v>
                </c:pt>
                <c:pt idx="52">
                  <c:v>5.6492145199916699</c:v>
                </c:pt>
                <c:pt idx="53">
                  <c:v>5.7475028423188297</c:v>
                </c:pt>
                <c:pt idx="54">
                  <c:v>5.8458789342133999</c:v>
                </c:pt>
                <c:pt idx="55">
                  <c:v>5.944336895918954</c:v>
                </c:pt>
                <c:pt idx="56">
                  <c:v>6.0428713151927438</c:v>
                </c:pt>
                <c:pt idx="57">
                  <c:v>6.1414772197511089</c:v>
                </c:pt>
                <c:pt idx="58">
                  <c:v>6.2401500350400312</c:v>
                </c:pt>
                <c:pt idx="59">
                  <c:v>6.3388855466600837</c:v>
                </c:pt>
                <c:pt idx="60">
                  <c:v>6.4376798668686224</c:v>
                </c:pt>
                <c:pt idx="61">
                  <c:v>6.5365294046612741</c:v>
                </c:pt>
                <c:pt idx="62">
                  <c:v>6.6354308390022663</c:v>
                </c:pt>
                <c:pt idx="63">
                  <c:v>6.7343810948304474</c:v>
                </c:pt>
                <c:pt idx="64">
                  <c:v>6.8333773215168421</c:v>
                </c:pt>
                <c:pt idx="65">
                  <c:v>6.932416873491678</c:v>
                </c:pt>
                <c:pt idx="66">
                  <c:v>7.0314972927946711</c:v>
                </c:pt>
                <c:pt idx="67">
                  <c:v>7.1306162933334409</c:v>
                </c:pt>
                <c:pt idx="68">
                  <c:v>7.2297717466616289</c:v>
                </c:pt>
                <c:pt idx="69">
                  <c:v>7.328961669111254</c:v>
                </c:pt>
                <c:pt idx="70">
                  <c:v>7.4281842101340168</c:v>
                </c:pt>
                <c:pt idx="71">
                  <c:v>7.5274376417233553</c:v>
                </c:pt>
                <c:pt idx="72">
                  <c:v>7.6267203488043416</c:v>
                </c:pt>
                <c:pt idx="73">
                  <c:v>7.7260308204914612</c:v>
                </c:pt>
                <c:pt idx="74">
                  <c:v>7.825367642125884</c:v>
                </c:pt>
                <c:pt idx="75">
                  <c:v>7.9247294880137611</c:v>
                </c:pt>
                <c:pt idx="76">
                  <c:v>8.0241151147959187</c:v>
                </c:pt>
                <c:pt idx="77">
                  <c:v>8.1235233553869648</c:v>
                </c:pt>
                <c:pt idx="78">
                  <c:v>8.2229531134285949</c:v>
                </c:pt>
                <c:pt idx="79">
                  <c:v>8.3224033582078523</c:v>
                </c:pt>
                <c:pt idx="80">
                  <c:v>8.4218731199962988</c:v>
                </c:pt>
                <c:pt idx="81">
                  <c:v>8.5213614857707753</c:v>
                </c:pt>
                <c:pt idx="82">
                  <c:v>8.620867595280405</c:v>
                </c:pt>
                <c:pt idx="83">
                  <c:v>8.7203906374281779</c:v>
                </c:pt>
                <c:pt idx="84">
                  <c:v>8.819929846938777</c:v>
                </c:pt>
                <c:pt idx="85">
                  <c:v>8.9194845012869486</c:v>
                </c:pt>
                <c:pt idx="86">
                  <c:v>9.0190539178634435</c:v>
                </c:pt>
                <c:pt idx="87">
                  <c:v>9.1186374513577917</c:v>
                </c:pt>
                <c:pt idx="88">
                  <c:v>9.2182344913390679</c:v>
                </c:pt>
                <c:pt idx="89">
                  <c:v>9.3178444600177937</c:v>
                </c:pt>
                <c:pt idx="90">
                  <c:v>9.4174668101735968</c:v>
                </c:pt>
                <c:pt idx="91">
                  <c:v>9.5171010232347761</c:v>
                </c:pt>
                <c:pt idx="92">
                  <c:v>9.6167466074971646</c:v>
                </c:pt>
                <c:pt idx="93">
                  <c:v>9.7164030964708115</c:v>
                </c:pt>
                <c:pt idx="94">
                  <c:v>9.8160700473442208</c:v>
                </c:pt>
                <c:pt idx="95">
                  <c:v>0</c:v>
                </c:pt>
              </c:numCache>
            </c:numRef>
          </c:yVal>
          <c:smooth val="1"/>
        </c:ser>
        <c:axId val="137239168"/>
        <c:axId val="137245440"/>
      </c:scatterChart>
      <c:valAx>
        <c:axId val="137239168"/>
        <c:scaling>
          <c:orientation val="minMax"/>
          <c:max val="4"/>
        </c:scaling>
        <c:axPos val="b"/>
        <c:title>
          <c:tx>
            <c:rich>
              <a:bodyPr/>
              <a:lstStyle/>
              <a:p>
                <a:pPr>
                  <a:defRPr sz="1637" b="0" i="0" u="none" strike="noStrike" baseline="0">
                    <a:solidFill>
                      <a:srgbClr val="000000"/>
                    </a:solidFill>
                    <a:latin typeface="Times New Roman"/>
                    <a:ea typeface="Times New Roman"/>
                    <a:cs typeface="Times New Roman"/>
                  </a:defRPr>
                </a:pPr>
                <a:r>
                  <a:t>E</a:t>
                </a:r>
              </a:p>
            </c:rich>
          </c:tx>
          <c:layout>
            <c:manualLayout>
              <c:xMode val="edge"/>
              <c:yMode val="edge"/>
              <c:x val="0.52360515021459253"/>
              <c:y val="0.89508928571428559"/>
            </c:manualLayout>
          </c:layout>
          <c:spPr>
            <a:noFill/>
            <a:ln w="25994">
              <a:noFill/>
            </a:ln>
          </c:spPr>
        </c:title>
        <c:numFmt formatCode="General" sourceLinked="1"/>
        <c:majorTickMark val="cross"/>
        <c:minorTickMark val="out"/>
        <c:tickLblPos val="nextTo"/>
        <c:spPr>
          <a:ln w="3249">
            <a:solidFill>
              <a:srgbClr val="000000"/>
            </a:solidFill>
            <a:prstDash val="solid"/>
          </a:ln>
        </c:spPr>
        <c:txPr>
          <a:bodyPr rot="0" vert="horz"/>
          <a:lstStyle/>
          <a:p>
            <a:pPr>
              <a:defRPr sz="1637" b="0" i="0" u="none" strike="noStrike" baseline="0">
                <a:solidFill>
                  <a:srgbClr val="000000"/>
                </a:solidFill>
                <a:latin typeface="Times New Roman"/>
                <a:ea typeface="Times New Roman"/>
                <a:cs typeface="Times New Roman"/>
              </a:defRPr>
            </a:pPr>
            <a:endParaRPr lang="en-US"/>
          </a:p>
        </c:txPr>
        <c:crossAx val="137245440"/>
        <c:crosses val="autoZero"/>
        <c:crossBetween val="midCat"/>
        <c:majorUnit val="1"/>
        <c:minorUnit val="0.1"/>
      </c:valAx>
      <c:valAx>
        <c:axId val="137245440"/>
        <c:scaling>
          <c:orientation val="minMax"/>
          <c:max val="4"/>
        </c:scaling>
        <c:axPos val="l"/>
        <c:title>
          <c:tx>
            <c:rich>
              <a:bodyPr/>
              <a:lstStyle/>
              <a:p>
                <a:pPr>
                  <a:defRPr sz="1637" b="0" i="0" u="none" strike="noStrike" baseline="0">
                    <a:solidFill>
                      <a:srgbClr val="000000"/>
                    </a:solidFill>
                    <a:latin typeface="Times New Roman"/>
                    <a:ea typeface="Times New Roman"/>
                    <a:cs typeface="Times New Roman"/>
                  </a:defRPr>
                </a:pPr>
                <a:r>
                  <a:t>y</a:t>
                </a:r>
              </a:p>
            </c:rich>
          </c:tx>
          <c:layout>
            <c:manualLayout>
              <c:xMode val="edge"/>
              <c:yMode val="edge"/>
              <c:x val="2.1459227467811169E-2"/>
              <c:y val="0.4642857142857143"/>
            </c:manualLayout>
          </c:layout>
          <c:spPr>
            <a:noFill/>
            <a:ln w="25994">
              <a:noFill/>
            </a:ln>
          </c:spPr>
        </c:title>
        <c:numFmt formatCode="General" sourceLinked="1"/>
        <c:majorTickMark val="cross"/>
        <c:minorTickMark val="out"/>
        <c:tickLblPos val="nextTo"/>
        <c:spPr>
          <a:ln w="3249">
            <a:solidFill>
              <a:srgbClr val="000000"/>
            </a:solidFill>
            <a:prstDash val="solid"/>
          </a:ln>
        </c:spPr>
        <c:txPr>
          <a:bodyPr rot="0" vert="horz"/>
          <a:lstStyle/>
          <a:p>
            <a:pPr>
              <a:defRPr sz="1637" b="0" i="0" u="none" strike="noStrike" baseline="0">
                <a:solidFill>
                  <a:srgbClr val="000000"/>
                </a:solidFill>
                <a:latin typeface="Times New Roman"/>
                <a:ea typeface="Times New Roman"/>
                <a:cs typeface="Times New Roman"/>
              </a:defRPr>
            </a:pPr>
            <a:endParaRPr lang="en-US"/>
          </a:p>
        </c:txPr>
        <c:crossAx val="137239168"/>
        <c:crosses val="autoZero"/>
        <c:crossBetween val="midCat"/>
        <c:majorUnit val="1"/>
        <c:minorUnit val="0.1"/>
      </c:valAx>
      <c:spPr>
        <a:noFill/>
        <a:ln w="12997">
          <a:solidFill>
            <a:srgbClr val="808080"/>
          </a:solidFill>
          <a:prstDash val="solid"/>
        </a:ln>
      </c:spPr>
    </c:plotArea>
    <c:plotVisOnly val="1"/>
    <c:dispBlanksAs val="gap"/>
  </c:chart>
  <c:spPr>
    <a:noFill/>
    <a:ln>
      <a:noFill/>
    </a:ln>
  </c:spPr>
  <c:txPr>
    <a:bodyPr/>
    <a:lstStyle/>
    <a:p>
      <a:pPr>
        <a:defRPr sz="1637" b="0" i="0" u="none" strike="noStrike" baseline="0">
          <a:solidFill>
            <a:srgbClr val="000000"/>
          </a:solidFill>
          <a:latin typeface="Times New Roman"/>
          <a:ea typeface="Times New Roman"/>
          <a:cs typeface="Times New Roman"/>
        </a:defRPr>
      </a:pPr>
      <a:endParaRPr lang="en-US"/>
    </a:p>
  </c:txPr>
  <c:externalData r:id="rId1"/>
</c:chartSpace>
</file>

<file path=ppt/charts/chart4.xml><?xml version="1.0" encoding="utf-8"?>
<c:chartSpace xmlns:c="http://schemas.openxmlformats.org/drawingml/2006/chart" xmlns:a="http://schemas.openxmlformats.org/drawingml/2006/main" xmlns:r="http://schemas.openxmlformats.org/officeDocument/2006/relationships">
  <c:lang val="en-US"/>
  <c:chart>
    <c:plotArea>
      <c:layout>
        <c:manualLayout>
          <c:layoutTarget val="inner"/>
          <c:xMode val="edge"/>
          <c:yMode val="edge"/>
          <c:x val="0.16952789699570819"/>
          <c:y val="0.18303571428571427"/>
          <c:w val="0.75107296137339064"/>
          <c:h val="0.6004464285714286"/>
        </c:manualLayout>
      </c:layout>
      <c:scatterChart>
        <c:scatterStyle val="smoothMarker"/>
        <c:ser>
          <c:idx val="0"/>
          <c:order val="0"/>
          <c:tx>
            <c:strRef>
              <c:f>'specific energy'!$D$1</c:f>
              <c:strCache>
                <c:ptCount val="1"/>
                <c:pt idx="0">
                  <c:v>y</c:v>
                </c:pt>
              </c:strCache>
            </c:strRef>
          </c:tx>
          <c:spPr>
            <a:ln w="38991">
              <a:solidFill>
                <a:srgbClr val="000080"/>
              </a:solidFill>
              <a:prstDash val="solid"/>
            </a:ln>
          </c:spPr>
          <c:marker>
            <c:symbol val="none"/>
          </c:marker>
          <c:xVal>
            <c:numRef>
              <c:f>'specific energy'!$C$2:$C$97</c:f>
              <c:numCache>
                <c:formatCode>General</c:formatCode>
                <c:ptCount val="96"/>
                <c:pt idx="0">
                  <c:v>10.046045918367346</c:v>
                </c:pt>
                <c:pt idx="1">
                  <c:v>6.6734693877551026</c:v>
                </c:pt>
                <c:pt idx="2">
                  <c:v>4.8871315192743756</c:v>
                </c:pt>
                <c:pt idx="3">
                  <c:v>3.8497292794668887</c:v>
                </c:pt>
                <c:pt idx="4">
                  <c:v>3.2115114795918362</c:v>
                </c:pt>
                <c:pt idx="5">
                  <c:v>2.8053917863441673</c:v>
                </c:pt>
                <c:pt idx="6">
                  <c:v>2.5433673469387759</c:v>
                </c:pt>
                <c:pt idx="7">
                  <c:v>2.3755102040816332</c:v>
                </c:pt>
                <c:pt idx="8">
                  <c:v>2.2717828798185939</c:v>
                </c:pt>
                <c:pt idx="9">
                  <c:v>2.2132351165318198</c:v>
                </c:pt>
                <c:pt idx="10">
                  <c:v>2.1874323198667227</c:v>
                </c:pt>
                <c:pt idx="11">
                  <c:v>2.1859410430839001</c:v>
                </c:pt>
                <c:pt idx="12">
                  <c:v>2.2028778698979594</c:v>
                </c:pt>
                <c:pt idx="13">
                  <c:v>2.2340371442694731</c:v>
                </c:pt>
                <c:pt idx="14">
                  <c:v>2.2763479465860419</c:v>
                </c:pt>
                <c:pt idx="15">
                  <c:v>2.3275255808694673</c:v>
                </c:pt>
                <c:pt idx="16">
                  <c:v>2.3858418367346936</c:v>
                </c:pt>
                <c:pt idx="17">
                  <c:v>2.4499699199407647</c:v>
                </c:pt>
                <c:pt idx="18">
                  <c:v>2.5188775510204082</c:v>
                </c:pt>
                <c:pt idx="19">
                  <c:v>2.5917518614250992</c:v>
                </c:pt>
                <c:pt idx="20">
                  <c:v>2.6679457199546484</c:v>
                </c:pt>
                <c:pt idx="21">
                  <c:v>2.7469387755102042</c:v>
                </c:pt>
                <c:pt idx="22">
                  <c:v>2.8283087791329553</c:v>
                </c:pt>
                <c:pt idx="23">
                  <c:v>2.9117101984826852</c:v>
                </c:pt>
                <c:pt idx="24">
                  <c:v>2.9968580799666795</c:v>
                </c:pt>
                <c:pt idx="25">
                  <c:v>3.0835157368536001</c:v>
                </c:pt>
                <c:pt idx="26">
                  <c:v>3.1714852607709751</c:v>
                </c:pt>
                <c:pt idx="27">
                  <c:v>3.2606001401601228</c:v>
                </c:pt>
                <c:pt idx="28">
                  <c:v>3.35071946747449</c:v>
                </c:pt>
                <c:pt idx="29">
                  <c:v>3.4417233560090708</c:v>
                </c:pt>
                <c:pt idx="30">
                  <c:v>3.5335092860673685</c:v>
                </c:pt>
                <c:pt idx="31">
                  <c:v>3.6259891711786754</c:v>
                </c:pt>
                <c:pt idx="32">
                  <c:v>3.7190869866465106</c:v>
                </c:pt>
                <c:pt idx="33">
                  <c:v>3.8127368405360684</c:v>
                </c:pt>
                <c:pt idx="34">
                  <c:v>3.9068813952173671</c:v>
                </c:pt>
                <c:pt idx="35">
                  <c:v>4.0014705685035352</c:v>
                </c:pt>
                <c:pt idx="36">
                  <c:v>4.0964604591836746</c:v>
                </c:pt>
                <c:pt idx="37">
                  <c:v>4.1918124537143822</c:v>
                </c:pt>
                <c:pt idx="38">
                  <c:v>4.2874924799851915</c:v>
                </c:pt>
                <c:pt idx="39">
                  <c:v>4.3834703811216222</c:v>
                </c:pt>
                <c:pt idx="40">
                  <c:v>4.4797193877551029</c:v>
                </c:pt>
                <c:pt idx="41">
                  <c:v>4.5762156714537676</c:v>
                </c:pt>
                <c:pt idx="42">
                  <c:v>4.6729379653562733</c:v>
                </c:pt>
                <c:pt idx="43">
                  <c:v>4.7698672406943778</c:v>
                </c:pt>
                <c:pt idx="44">
                  <c:v>4.8669864299886614</c:v>
                </c:pt>
                <c:pt idx="45">
                  <c:v>4.9642801893768764</c:v>
                </c:pt>
                <c:pt idx="46">
                  <c:v>5.0617346938775505</c:v>
                </c:pt>
                <c:pt idx="47">
                  <c:v>5.1593374604743865</c:v>
                </c:pt>
                <c:pt idx="48">
                  <c:v>5.25707719478324</c:v>
                </c:pt>
                <c:pt idx="49">
                  <c:v>5.3549436577763876</c:v>
                </c:pt>
                <c:pt idx="50">
                  <c:v>5.4529275496206715</c:v>
                </c:pt>
                <c:pt idx="51">
                  <c:v>5.5510204081632661</c:v>
                </c:pt>
                <c:pt idx="52">
                  <c:v>5.6492145199916699</c:v>
                </c:pt>
                <c:pt idx="53">
                  <c:v>5.7475028423188297</c:v>
                </c:pt>
                <c:pt idx="54">
                  <c:v>5.8458789342133999</c:v>
                </c:pt>
                <c:pt idx="55">
                  <c:v>5.944336895918954</c:v>
                </c:pt>
                <c:pt idx="56">
                  <c:v>6.0428713151927438</c:v>
                </c:pt>
                <c:pt idx="57">
                  <c:v>6.1414772197511089</c:v>
                </c:pt>
                <c:pt idx="58">
                  <c:v>6.2401500350400312</c:v>
                </c:pt>
                <c:pt idx="59">
                  <c:v>6.3388855466600837</c:v>
                </c:pt>
                <c:pt idx="60">
                  <c:v>6.4376798668686224</c:v>
                </c:pt>
                <c:pt idx="61">
                  <c:v>6.5365294046612741</c:v>
                </c:pt>
                <c:pt idx="62">
                  <c:v>6.6354308390022663</c:v>
                </c:pt>
                <c:pt idx="63">
                  <c:v>6.7343810948304474</c:v>
                </c:pt>
                <c:pt idx="64">
                  <c:v>6.8333773215168421</c:v>
                </c:pt>
                <c:pt idx="65">
                  <c:v>6.932416873491678</c:v>
                </c:pt>
                <c:pt idx="66">
                  <c:v>7.0314972927946711</c:v>
                </c:pt>
                <c:pt idx="67">
                  <c:v>7.1306162933334409</c:v>
                </c:pt>
                <c:pt idx="68">
                  <c:v>7.2297717466616289</c:v>
                </c:pt>
                <c:pt idx="69">
                  <c:v>7.328961669111254</c:v>
                </c:pt>
                <c:pt idx="70">
                  <c:v>7.4281842101340168</c:v>
                </c:pt>
                <c:pt idx="71">
                  <c:v>7.5274376417233553</c:v>
                </c:pt>
                <c:pt idx="72">
                  <c:v>7.6267203488043416</c:v>
                </c:pt>
                <c:pt idx="73">
                  <c:v>7.7260308204914612</c:v>
                </c:pt>
                <c:pt idx="74">
                  <c:v>7.825367642125884</c:v>
                </c:pt>
                <c:pt idx="75">
                  <c:v>7.9247294880137611</c:v>
                </c:pt>
                <c:pt idx="76">
                  <c:v>8.0241151147959187</c:v>
                </c:pt>
                <c:pt idx="77">
                  <c:v>8.1235233553869648</c:v>
                </c:pt>
                <c:pt idx="78">
                  <c:v>8.2229531134285949</c:v>
                </c:pt>
                <c:pt idx="79">
                  <c:v>8.3224033582078523</c:v>
                </c:pt>
                <c:pt idx="80">
                  <c:v>8.4218731199962988</c:v>
                </c:pt>
                <c:pt idx="81">
                  <c:v>8.5213614857707753</c:v>
                </c:pt>
                <c:pt idx="82">
                  <c:v>8.620867595280405</c:v>
                </c:pt>
                <c:pt idx="83">
                  <c:v>8.7203906374281779</c:v>
                </c:pt>
                <c:pt idx="84">
                  <c:v>8.819929846938777</c:v>
                </c:pt>
                <c:pt idx="85">
                  <c:v>8.9194845012869486</c:v>
                </c:pt>
                <c:pt idx="86">
                  <c:v>9.0190539178634435</c:v>
                </c:pt>
                <c:pt idx="87">
                  <c:v>9.1186374513577917</c:v>
                </c:pt>
                <c:pt idx="88">
                  <c:v>9.2182344913390679</c:v>
                </c:pt>
                <c:pt idx="89">
                  <c:v>9.3178444600177937</c:v>
                </c:pt>
                <c:pt idx="90">
                  <c:v>9.4174668101735968</c:v>
                </c:pt>
                <c:pt idx="91">
                  <c:v>9.5171010232347761</c:v>
                </c:pt>
                <c:pt idx="92">
                  <c:v>9.6167466074971646</c:v>
                </c:pt>
                <c:pt idx="93">
                  <c:v>9.7164030964708115</c:v>
                </c:pt>
                <c:pt idx="94">
                  <c:v>9.8160700473442208</c:v>
                </c:pt>
                <c:pt idx="95">
                  <c:v>0</c:v>
                </c:pt>
              </c:numCache>
            </c:numRef>
          </c:xVal>
          <c:yVal>
            <c:numRef>
              <c:f>'specific energy'!$D$2:$D$97</c:f>
              <c:numCache>
                <c:formatCode>General</c:formatCode>
                <c:ptCount val="96"/>
                <c:pt idx="0">
                  <c:v>0.4</c:v>
                </c:pt>
                <c:pt idx="1">
                  <c:v>0.5</c:v>
                </c:pt>
                <c:pt idx="2">
                  <c:v>0.60000000000000009</c:v>
                </c:pt>
                <c:pt idx="3">
                  <c:v>0.70000000000000007</c:v>
                </c:pt>
                <c:pt idx="4">
                  <c:v>0.8</c:v>
                </c:pt>
                <c:pt idx="5">
                  <c:v>0.9</c:v>
                </c:pt>
                <c:pt idx="6">
                  <c:v>1</c:v>
                </c:pt>
                <c:pt idx="7">
                  <c:v>1.1000000000000001</c:v>
                </c:pt>
                <c:pt idx="8">
                  <c:v>1.2</c:v>
                </c:pt>
                <c:pt idx="9">
                  <c:v>1.3</c:v>
                </c:pt>
                <c:pt idx="10">
                  <c:v>1.4</c:v>
                </c:pt>
                <c:pt idx="11">
                  <c:v>1.5</c:v>
                </c:pt>
                <c:pt idx="12">
                  <c:v>1.6</c:v>
                </c:pt>
                <c:pt idx="13">
                  <c:v>1.7</c:v>
                </c:pt>
                <c:pt idx="14">
                  <c:v>1.8</c:v>
                </c:pt>
                <c:pt idx="15">
                  <c:v>1.9000000000000001</c:v>
                </c:pt>
                <c:pt idx="16">
                  <c:v>2</c:v>
                </c:pt>
                <c:pt idx="17">
                  <c:v>2.1</c:v>
                </c:pt>
                <c:pt idx="18">
                  <c:v>2.2000000000000002</c:v>
                </c:pt>
                <c:pt idx="19">
                  <c:v>2.2999999999999998</c:v>
                </c:pt>
                <c:pt idx="20">
                  <c:v>2.4</c:v>
                </c:pt>
                <c:pt idx="21">
                  <c:v>2.5</c:v>
                </c:pt>
                <c:pt idx="22">
                  <c:v>2.6</c:v>
                </c:pt>
                <c:pt idx="23">
                  <c:v>2.7</c:v>
                </c:pt>
                <c:pt idx="24">
                  <c:v>2.8</c:v>
                </c:pt>
                <c:pt idx="25">
                  <c:v>2.9</c:v>
                </c:pt>
                <c:pt idx="26">
                  <c:v>3</c:v>
                </c:pt>
                <c:pt idx="27">
                  <c:v>3.1</c:v>
                </c:pt>
                <c:pt idx="28">
                  <c:v>3.2</c:v>
                </c:pt>
                <c:pt idx="29">
                  <c:v>3.3</c:v>
                </c:pt>
                <c:pt idx="30">
                  <c:v>3.4</c:v>
                </c:pt>
                <c:pt idx="31">
                  <c:v>3.5</c:v>
                </c:pt>
                <c:pt idx="32">
                  <c:v>3.6</c:v>
                </c:pt>
                <c:pt idx="33">
                  <c:v>3.7</c:v>
                </c:pt>
                <c:pt idx="34">
                  <c:v>3.8</c:v>
                </c:pt>
                <c:pt idx="35">
                  <c:v>3.9</c:v>
                </c:pt>
                <c:pt idx="36">
                  <c:v>4</c:v>
                </c:pt>
                <c:pt idx="37">
                  <c:v>4.0999999999999996</c:v>
                </c:pt>
                <c:pt idx="38">
                  <c:v>4.2</c:v>
                </c:pt>
                <c:pt idx="39">
                  <c:v>4.3</c:v>
                </c:pt>
                <c:pt idx="40">
                  <c:v>4.4000000000000004</c:v>
                </c:pt>
                <c:pt idx="41">
                  <c:v>4.5</c:v>
                </c:pt>
                <c:pt idx="42">
                  <c:v>4.5999999999999996</c:v>
                </c:pt>
                <c:pt idx="43">
                  <c:v>4.7</c:v>
                </c:pt>
                <c:pt idx="44">
                  <c:v>4.8</c:v>
                </c:pt>
                <c:pt idx="45">
                  <c:v>4.9000000000000004</c:v>
                </c:pt>
                <c:pt idx="46">
                  <c:v>5</c:v>
                </c:pt>
                <c:pt idx="47">
                  <c:v>5.0999999999999996</c:v>
                </c:pt>
                <c:pt idx="48">
                  <c:v>5.2</c:v>
                </c:pt>
                <c:pt idx="49">
                  <c:v>5.3</c:v>
                </c:pt>
                <c:pt idx="50">
                  <c:v>5.4</c:v>
                </c:pt>
                <c:pt idx="51">
                  <c:v>5.5</c:v>
                </c:pt>
                <c:pt idx="52">
                  <c:v>5.6</c:v>
                </c:pt>
                <c:pt idx="53">
                  <c:v>5.7</c:v>
                </c:pt>
                <c:pt idx="54">
                  <c:v>5.8</c:v>
                </c:pt>
                <c:pt idx="55">
                  <c:v>5.9</c:v>
                </c:pt>
                <c:pt idx="56">
                  <c:v>6</c:v>
                </c:pt>
                <c:pt idx="57">
                  <c:v>6.1</c:v>
                </c:pt>
                <c:pt idx="58">
                  <c:v>6.2</c:v>
                </c:pt>
                <c:pt idx="59">
                  <c:v>6.3</c:v>
                </c:pt>
                <c:pt idx="60">
                  <c:v>6.4</c:v>
                </c:pt>
                <c:pt idx="61">
                  <c:v>6.5</c:v>
                </c:pt>
                <c:pt idx="62">
                  <c:v>6.6</c:v>
                </c:pt>
                <c:pt idx="63">
                  <c:v>6.7</c:v>
                </c:pt>
                <c:pt idx="64">
                  <c:v>6.8</c:v>
                </c:pt>
                <c:pt idx="65">
                  <c:v>6.9</c:v>
                </c:pt>
                <c:pt idx="66">
                  <c:v>7</c:v>
                </c:pt>
                <c:pt idx="67">
                  <c:v>7.1</c:v>
                </c:pt>
                <c:pt idx="68">
                  <c:v>7.2</c:v>
                </c:pt>
                <c:pt idx="69">
                  <c:v>7.3</c:v>
                </c:pt>
                <c:pt idx="70">
                  <c:v>7.4</c:v>
                </c:pt>
                <c:pt idx="71">
                  <c:v>7.5</c:v>
                </c:pt>
                <c:pt idx="72">
                  <c:v>7.6</c:v>
                </c:pt>
                <c:pt idx="73">
                  <c:v>7.7</c:v>
                </c:pt>
                <c:pt idx="74">
                  <c:v>7.8</c:v>
                </c:pt>
                <c:pt idx="75">
                  <c:v>7.9</c:v>
                </c:pt>
                <c:pt idx="76">
                  <c:v>8</c:v>
                </c:pt>
                <c:pt idx="77">
                  <c:v>8.1</c:v>
                </c:pt>
                <c:pt idx="78">
                  <c:v>8.2000000000000011</c:v>
                </c:pt>
                <c:pt idx="79">
                  <c:v>8.3000000000000007</c:v>
                </c:pt>
                <c:pt idx="80">
                  <c:v>8.4</c:v>
                </c:pt>
                <c:pt idx="81">
                  <c:v>8.5</c:v>
                </c:pt>
                <c:pt idx="82">
                  <c:v>8.6</c:v>
                </c:pt>
                <c:pt idx="83">
                  <c:v>8.7000000000000011</c:v>
                </c:pt>
                <c:pt idx="84">
                  <c:v>8.8000000000000007</c:v>
                </c:pt>
                <c:pt idx="85">
                  <c:v>8.9</c:v>
                </c:pt>
                <c:pt idx="86">
                  <c:v>9</c:v>
                </c:pt>
                <c:pt idx="87">
                  <c:v>9.1</c:v>
                </c:pt>
                <c:pt idx="88">
                  <c:v>9.2000000000000011</c:v>
                </c:pt>
                <c:pt idx="89">
                  <c:v>9.3000000000000007</c:v>
                </c:pt>
                <c:pt idx="90">
                  <c:v>9.4</c:v>
                </c:pt>
                <c:pt idx="91">
                  <c:v>9.5</c:v>
                </c:pt>
                <c:pt idx="92">
                  <c:v>9.6</c:v>
                </c:pt>
                <c:pt idx="93">
                  <c:v>9.7000000000000011</c:v>
                </c:pt>
                <c:pt idx="94">
                  <c:v>9.8000000000000007</c:v>
                </c:pt>
              </c:numCache>
            </c:numRef>
          </c:yVal>
          <c:smooth val="1"/>
        </c:ser>
        <c:ser>
          <c:idx val="1"/>
          <c:order val="1"/>
          <c:tx>
            <c:strRef>
              <c:f>'specific energy'!$E$1</c:f>
              <c:strCache>
                <c:ptCount val="1"/>
              </c:strCache>
            </c:strRef>
          </c:tx>
          <c:spPr>
            <a:ln w="25994">
              <a:solidFill>
                <a:srgbClr val="FF00FF"/>
              </a:solidFill>
              <a:prstDash val="solid"/>
            </a:ln>
          </c:spPr>
          <c:marker>
            <c:symbol val="none"/>
          </c:marker>
          <c:xVal>
            <c:numRef>
              <c:f>'specific energy'!$C$2:$C$97</c:f>
              <c:numCache>
                <c:formatCode>General</c:formatCode>
                <c:ptCount val="96"/>
                <c:pt idx="0">
                  <c:v>10.046045918367346</c:v>
                </c:pt>
                <c:pt idx="1">
                  <c:v>6.6734693877551026</c:v>
                </c:pt>
                <c:pt idx="2">
                  <c:v>4.8871315192743756</c:v>
                </c:pt>
                <c:pt idx="3">
                  <c:v>3.8497292794668887</c:v>
                </c:pt>
                <c:pt idx="4">
                  <c:v>3.2115114795918362</c:v>
                </c:pt>
                <c:pt idx="5">
                  <c:v>2.8053917863441673</c:v>
                </c:pt>
                <c:pt idx="6">
                  <c:v>2.5433673469387759</c:v>
                </c:pt>
                <c:pt idx="7">
                  <c:v>2.3755102040816332</c:v>
                </c:pt>
                <c:pt idx="8">
                  <c:v>2.2717828798185939</c:v>
                </c:pt>
                <c:pt idx="9">
                  <c:v>2.2132351165318198</c:v>
                </c:pt>
                <c:pt idx="10">
                  <c:v>2.1874323198667227</c:v>
                </c:pt>
                <c:pt idx="11">
                  <c:v>2.1859410430839001</c:v>
                </c:pt>
                <c:pt idx="12">
                  <c:v>2.2028778698979594</c:v>
                </c:pt>
                <c:pt idx="13">
                  <c:v>2.2340371442694731</c:v>
                </c:pt>
                <c:pt idx="14">
                  <c:v>2.2763479465860419</c:v>
                </c:pt>
                <c:pt idx="15">
                  <c:v>2.3275255808694673</c:v>
                </c:pt>
                <c:pt idx="16">
                  <c:v>2.3858418367346936</c:v>
                </c:pt>
                <c:pt idx="17">
                  <c:v>2.4499699199407647</c:v>
                </c:pt>
                <c:pt idx="18">
                  <c:v>2.5188775510204082</c:v>
                </c:pt>
                <c:pt idx="19">
                  <c:v>2.5917518614250992</c:v>
                </c:pt>
                <c:pt idx="20">
                  <c:v>2.6679457199546484</c:v>
                </c:pt>
                <c:pt idx="21">
                  <c:v>2.7469387755102042</c:v>
                </c:pt>
                <c:pt idx="22">
                  <c:v>2.8283087791329553</c:v>
                </c:pt>
                <c:pt idx="23">
                  <c:v>2.9117101984826852</c:v>
                </c:pt>
                <c:pt idx="24">
                  <c:v>2.9968580799666795</c:v>
                </c:pt>
                <c:pt idx="25">
                  <c:v>3.0835157368536001</c:v>
                </c:pt>
                <c:pt idx="26">
                  <c:v>3.1714852607709751</c:v>
                </c:pt>
                <c:pt idx="27">
                  <c:v>3.2606001401601228</c:v>
                </c:pt>
                <c:pt idx="28">
                  <c:v>3.35071946747449</c:v>
                </c:pt>
                <c:pt idx="29">
                  <c:v>3.4417233560090708</c:v>
                </c:pt>
                <c:pt idx="30">
                  <c:v>3.5335092860673685</c:v>
                </c:pt>
                <c:pt idx="31">
                  <c:v>3.6259891711786754</c:v>
                </c:pt>
                <c:pt idx="32">
                  <c:v>3.7190869866465106</c:v>
                </c:pt>
                <c:pt idx="33">
                  <c:v>3.8127368405360684</c:v>
                </c:pt>
                <c:pt idx="34">
                  <c:v>3.9068813952173671</c:v>
                </c:pt>
                <c:pt idx="35">
                  <c:v>4.0014705685035352</c:v>
                </c:pt>
                <c:pt idx="36">
                  <c:v>4.0964604591836746</c:v>
                </c:pt>
                <c:pt idx="37">
                  <c:v>4.1918124537143822</c:v>
                </c:pt>
                <c:pt idx="38">
                  <c:v>4.2874924799851915</c:v>
                </c:pt>
                <c:pt idx="39">
                  <c:v>4.3834703811216222</c:v>
                </c:pt>
                <c:pt idx="40">
                  <c:v>4.4797193877551029</c:v>
                </c:pt>
                <c:pt idx="41">
                  <c:v>4.5762156714537676</c:v>
                </c:pt>
                <c:pt idx="42">
                  <c:v>4.6729379653562733</c:v>
                </c:pt>
                <c:pt idx="43">
                  <c:v>4.7698672406943778</c:v>
                </c:pt>
                <c:pt idx="44">
                  <c:v>4.8669864299886614</c:v>
                </c:pt>
                <c:pt idx="45">
                  <c:v>4.9642801893768764</c:v>
                </c:pt>
                <c:pt idx="46">
                  <c:v>5.0617346938775505</c:v>
                </c:pt>
                <c:pt idx="47">
                  <c:v>5.1593374604743865</c:v>
                </c:pt>
                <c:pt idx="48">
                  <c:v>5.25707719478324</c:v>
                </c:pt>
                <c:pt idx="49">
                  <c:v>5.3549436577763876</c:v>
                </c:pt>
                <c:pt idx="50">
                  <c:v>5.4529275496206715</c:v>
                </c:pt>
                <c:pt idx="51">
                  <c:v>5.5510204081632661</c:v>
                </c:pt>
                <c:pt idx="52">
                  <c:v>5.6492145199916699</c:v>
                </c:pt>
                <c:pt idx="53">
                  <c:v>5.7475028423188297</c:v>
                </c:pt>
                <c:pt idx="54">
                  <c:v>5.8458789342133999</c:v>
                </c:pt>
                <c:pt idx="55">
                  <c:v>5.944336895918954</c:v>
                </c:pt>
                <c:pt idx="56">
                  <c:v>6.0428713151927438</c:v>
                </c:pt>
                <c:pt idx="57">
                  <c:v>6.1414772197511089</c:v>
                </c:pt>
                <c:pt idx="58">
                  <c:v>6.2401500350400312</c:v>
                </c:pt>
                <c:pt idx="59">
                  <c:v>6.3388855466600837</c:v>
                </c:pt>
                <c:pt idx="60">
                  <c:v>6.4376798668686224</c:v>
                </c:pt>
                <c:pt idx="61">
                  <c:v>6.5365294046612741</c:v>
                </c:pt>
                <c:pt idx="62">
                  <c:v>6.6354308390022663</c:v>
                </c:pt>
                <c:pt idx="63">
                  <c:v>6.7343810948304474</c:v>
                </c:pt>
                <c:pt idx="64">
                  <c:v>6.8333773215168421</c:v>
                </c:pt>
                <c:pt idx="65">
                  <c:v>6.932416873491678</c:v>
                </c:pt>
                <c:pt idx="66">
                  <c:v>7.0314972927946711</c:v>
                </c:pt>
                <c:pt idx="67">
                  <c:v>7.1306162933334409</c:v>
                </c:pt>
                <c:pt idx="68">
                  <c:v>7.2297717466616289</c:v>
                </c:pt>
                <c:pt idx="69">
                  <c:v>7.328961669111254</c:v>
                </c:pt>
                <c:pt idx="70">
                  <c:v>7.4281842101340168</c:v>
                </c:pt>
                <c:pt idx="71">
                  <c:v>7.5274376417233553</c:v>
                </c:pt>
                <c:pt idx="72">
                  <c:v>7.6267203488043416</c:v>
                </c:pt>
                <c:pt idx="73">
                  <c:v>7.7260308204914612</c:v>
                </c:pt>
                <c:pt idx="74">
                  <c:v>7.825367642125884</c:v>
                </c:pt>
                <c:pt idx="75">
                  <c:v>7.9247294880137611</c:v>
                </c:pt>
                <c:pt idx="76">
                  <c:v>8.0241151147959187</c:v>
                </c:pt>
                <c:pt idx="77">
                  <c:v>8.1235233553869648</c:v>
                </c:pt>
                <c:pt idx="78">
                  <c:v>8.2229531134285949</c:v>
                </c:pt>
                <c:pt idx="79">
                  <c:v>8.3224033582078523</c:v>
                </c:pt>
                <c:pt idx="80">
                  <c:v>8.4218731199962988</c:v>
                </c:pt>
                <c:pt idx="81">
                  <c:v>8.5213614857707753</c:v>
                </c:pt>
                <c:pt idx="82">
                  <c:v>8.620867595280405</c:v>
                </c:pt>
                <c:pt idx="83">
                  <c:v>8.7203906374281779</c:v>
                </c:pt>
                <c:pt idx="84">
                  <c:v>8.819929846938777</c:v>
                </c:pt>
                <c:pt idx="85">
                  <c:v>8.9194845012869486</c:v>
                </c:pt>
                <c:pt idx="86">
                  <c:v>9.0190539178634435</c:v>
                </c:pt>
                <c:pt idx="87">
                  <c:v>9.1186374513577917</c:v>
                </c:pt>
                <c:pt idx="88">
                  <c:v>9.2182344913390679</c:v>
                </c:pt>
                <c:pt idx="89">
                  <c:v>9.3178444600177937</c:v>
                </c:pt>
                <c:pt idx="90">
                  <c:v>9.4174668101735968</c:v>
                </c:pt>
                <c:pt idx="91">
                  <c:v>9.5171010232347761</c:v>
                </c:pt>
                <c:pt idx="92">
                  <c:v>9.6167466074971646</c:v>
                </c:pt>
                <c:pt idx="93">
                  <c:v>9.7164030964708115</c:v>
                </c:pt>
                <c:pt idx="94">
                  <c:v>9.8160700473442208</c:v>
                </c:pt>
                <c:pt idx="95">
                  <c:v>0</c:v>
                </c:pt>
              </c:numCache>
            </c:numRef>
          </c:xVal>
          <c:yVal>
            <c:numRef>
              <c:f>'specific energy'!$E$2:$E$97</c:f>
              <c:numCache>
                <c:formatCode>General</c:formatCode>
                <c:ptCount val="96"/>
                <c:pt idx="0">
                  <c:v>10.046045918367346</c:v>
                </c:pt>
                <c:pt idx="1">
                  <c:v>6.6734693877551026</c:v>
                </c:pt>
                <c:pt idx="2">
                  <c:v>4.8871315192743756</c:v>
                </c:pt>
                <c:pt idx="3">
                  <c:v>3.8497292794668887</c:v>
                </c:pt>
                <c:pt idx="4">
                  <c:v>3.2115114795918362</c:v>
                </c:pt>
                <c:pt idx="5">
                  <c:v>2.8053917863441673</c:v>
                </c:pt>
                <c:pt idx="6">
                  <c:v>2.5433673469387759</c:v>
                </c:pt>
                <c:pt idx="7">
                  <c:v>2.3755102040816332</c:v>
                </c:pt>
                <c:pt idx="8">
                  <c:v>2.2717828798185939</c:v>
                </c:pt>
                <c:pt idx="9">
                  <c:v>2.2132351165318198</c:v>
                </c:pt>
                <c:pt idx="10">
                  <c:v>2.1874323198667227</c:v>
                </c:pt>
                <c:pt idx="11">
                  <c:v>2.1859410430839001</c:v>
                </c:pt>
                <c:pt idx="12">
                  <c:v>2.2028778698979594</c:v>
                </c:pt>
                <c:pt idx="13">
                  <c:v>2.2340371442694731</c:v>
                </c:pt>
                <c:pt idx="14">
                  <c:v>2.2763479465860419</c:v>
                </c:pt>
                <c:pt idx="15">
                  <c:v>2.3275255808694673</c:v>
                </c:pt>
                <c:pt idx="16">
                  <c:v>2.3858418367346936</c:v>
                </c:pt>
                <c:pt idx="17">
                  <c:v>2.4499699199407647</c:v>
                </c:pt>
                <c:pt idx="18">
                  <c:v>2.5188775510204082</c:v>
                </c:pt>
                <c:pt idx="19">
                  <c:v>2.5917518614250992</c:v>
                </c:pt>
                <c:pt idx="20">
                  <c:v>2.6679457199546484</c:v>
                </c:pt>
                <c:pt idx="21">
                  <c:v>2.7469387755102042</c:v>
                </c:pt>
                <c:pt idx="22">
                  <c:v>2.8283087791329553</c:v>
                </c:pt>
                <c:pt idx="23">
                  <c:v>2.9117101984826852</c:v>
                </c:pt>
                <c:pt idx="24">
                  <c:v>2.9968580799666795</c:v>
                </c:pt>
                <c:pt idx="25">
                  <c:v>3.0835157368536001</c:v>
                </c:pt>
                <c:pt idx="26">
                  <c:v>3.1714852607709751</c:v>
                </c:pt>
                <c:pt idx="27">
                  <c:v>3.2606001401601228</c:v>
                </c:pt>
                <c:pt idx="28">
                  <c:v>3.35071946747449</c:v>
                </c:pt>
                <c:pt idx="29">
                  <c:v>3.4417233560090708</c:v>
                </c:pt>
                <c:pt idx="30">
                  <c:v>3.5335092860673685</c:v>
                </c:pt>
                <c:pt idx="31">
                  <c:v>3.6259891711786754</c:v>
                </c:pt>
                <c:pt idx="32">
                  <c:v>3.7190869866465106</c:v>
                </c:pt>
                <c:pt idx="33">
                  <c:v>3.8127368405360684</c:v>
                </c:pt>
                <c:pt idx="34">
                  <c:v>3.9068813952173671</c:v>
                </c:pt>
                <c:pt idx="35">
                  <c:v>4.0014705685035352</c:v>
                </c:pt>
                <c:pt idx="36">
                  <c:v>4.0964604591836746</c:v>
                </c:pt>
                <c:pt idx="37">
                  <c:v>4.1918124537143822</c:v>
                </c:pt>
                <c:pt idx="38">
                  <c:v>4.2874924799851915</c:v>
                </c:pt>
                <c:pt idx="39">
                  <c:v>4.3834703811216222</c:v>
                </c:pt>
                <c:pt idx="40">
                  <c:v>4.4797193877551029</c:v>
                </c:pt>
                <c:pt idx="41">
                  <c:v>4.5762156714537676</c:v>
                </c:pt>
                <c:pt idx="42">
                  <c:v>4.6729379653562733</c:v>
                </c:pt>
                <c:pt idx="43">
                  <c:v>4.7698672406943778</c:v>
                </c:pt>
                <c:pt idx="44">
                  <c:v>4.8669864299886614</c:v>
                </c:pt>
                <c:pt idx="45">
                  <c:v>4.9642801893768764</c:v>
                </c:pt>
                <c:pt idx="46">
                  <c:v>5.0617346938775505</c:v>
                </c:pt>
                <c:pt idx="47">
                  <c:v>5.1593374604743865</c:v>
                </c:pt>
                <c:pt idx="48">
                  <c:v>5.25707719478324</c:v>
                </c:pt>
                <c:pt idx="49">
                  <c:v>5.3549436577763876</c:v>
                </c:pt>
                <c:pt idx="50">
                  <c:v>5.4529275496206715</c:v>
                </c:pt>
                <c:pt idx="51">
                  <c:v>5.5510204081632661</c:v>
                </c:pt>
                <c:pt idx="52">
                  <c:v>5.6492145199916699</c:v>
                </c:pt>
                <c:pt idx="53">
                  <c:v>5.7475028423188297</c:v>
                </c:pt>
                <c:pt idx="54">
                  <c:v>5.8458789342133999</c:v>
                </c:pt>
                <c:pt idx="55">
                  <c:v>5.944336895918954</c:v>
                </c:pt>
                <c:pt idx="56">
                  <c:v>6.0428713151927438</c:v>
                </c:pt>
                <c:pt idx="57">
                  <c:v>6.1414772197511089</c:v>
                </c:pt>
                <c:pt idx="58">
                  <c:v>6.2401500350400312</c:v>
                </c:pt>
                <c:pt idx="59">
                  <c:v>6.3388855466600837</c:v>
                </c:pt>
                <c:pt idx="60">
                  <c:v>6.4376798668686224</c:v>
                </c:pt>
                <c:pt idx="61">
                  <c:v>6.5365294046612741</c:v>
                </c:pt>
                <c:pt idx="62">
                  <c:v>6.6354308390022663</c:v>
                </c:pt>
                <c:pt idx="63">
                  <c:v>6.7343810948304474</c:v>
                </c:pt>
                <c:pt idx="64">
                  <c:v>6.8333773215168421</c:v>
                </c:pt>
                <c:pt idx="65">
                  <c:v>6.932416873491678</c:v>
                </c:pt>
                <c:pt idx="66">
                  <c:v>7.0314972927946711</c:v>
                </c:pt>
                <c:pt idx="67">
                  <c:v>7.1306162933334409</c:v>
                </c:pt>
                <c:pt idx="68">
                  <c:v>7.2297717466616289</c:v>
                </c:pt>
                <c:pt idx="69">
                  <c:v>7.328961669111254</c:v>
                </c:pt>
                <c:pt idx="70">
                  <c:v>7.4281842101340168</c:v>
                </c:pt>
                <c:pt idx="71">
                  <c:v>7.5274376417233553</c:v>
                </c:pt>
                <c:pt idx="72">
                  <c:v>7.6267203488043416</c:v>
                </c:pt>
                <c:pt idx="73">
                  <c:v>7.7260308204914612</c:v>
                </c:pt>
                <c:pt idx="74">
                  <c:v>7.825367642125884</c:v>
                </c:pt>
                <c:pt idx="75">
                  <c:v>7.9247294880137611</c:v>
                </c:pt>
                <c:pt idx="76">
                  <c:v>8.0241151147959187</c:v>
                </c:pt>
                <c:pt idx="77">
                  <c:v>8.1235233553869648</c:v>
                </c:pt>
                <c:pt idx="78">
                  <c:v>8.2229531134285949</c:v>
                </c:pt>
                <c:pt idx="79">
                  <c:v>8.3224033582078523</c:v>
                </c:pt>
                <c:pt idx="80">
                  <c:v>8.4218731199962988</c:v>
                </c:pt>
                <c:pt idx="81">
                  <c:v>8.5213614857707753</c:v>
                </c:pt>
                <c:pt idx="82">
                  <c:v>8.620867595280405</c:v>
                </c:pt>
                <c:pt idx="83">
                  <c:v>8.7203906374281779</c:v>
                </c:pt>
                <c:pt idx="84">
                  <c:v>8.819929846938777</c:v>
                </c:pt>
                <c:pt idx="85">
                  <c:v>8.9194845012869486</c:v>
                </c:pt>
                <c:pt idx="86">
                  <c:v>9.0190539178634435</c:v>
                </c:pt>
                <c:pt idx="87">
                  <c:v>9.1186374513577917</c:v>
                </c:pt>
                <c:pt idx="88">
                  <c:v>9.2182344913390679</c:v>
                </c:pt>
                <c:pt idx="89">
                  <c:v>9.3178444600177937</c:v>
                </c:pt>
                <c:pt idx="90">
                  <c:v>9.4174668101735968</c:v>
                </c:pt>
                <c:pt idx="91">
                  <c:v>9.5171010232347761</c:v>
                </c:pt>
                <c:pt idx="92">
                  <c:v>9.6167466074971646</c:v>
                </c:pt>
                <c:pt idx="93">
                  <c:v>9.7164030964708115</c:v>
                </c:pt>
                <c:pt idx="94">
                  <c:v>9.8160700473442208</c:v>
                </c:pt>
                <c:pt idx="95">
                  <c:v>0</c:v>
                </c:pt>
              </c:numCache>
            </c:numRef>
          </c:yVal>
          <c:smooth val="1"/>
        </c:ser>
        <c:axId val="137283840"/>
        <c:axId val="137290112"/>
      </c:scatterChart>
      <c:valAx>
        <c:axId val="137283840"/>
        <c:scaling>
          <c:orientation val="minMax"/>
          <c:max val="4"/>
        </c:scaling>
        <c:axPos val="b"/>
        <c:title>
          <c:tx>
            <c:rich>
              <a:bodyPr/>
              <a:lstStyle/>
              <a:p>
                <a:pPr>
                  <a:defRPr sz="1637" b="0" i="0" u="none" strike="noStrike" baseline="0">
                    <a:solidFill>
                      <a:srgbClr val="000000"/>
                    </a:solidFill>
                    <a:latin typeface="Times New Roman"/>
                    <a:ea typeface="Times New Roman"/>
                    <a:cs typeface="Times New Roman"/>
                  </a:defRPr>
                </a:pPr>
                <a:r>
                  <a:t>E</a:t>
                </a:r>
              </a:p>
            </c:rich>
          </c:tx>
          <c:layout>
            <c:manualLayout>
              <c:xMode val="edge"/>
              <c:yMode val="edge"/>
              <c:x val="0.52360515021459253"/>
              <c:y val="0.89508928571428559"/>
            </c:manualLayout>
          </c:layout>
          <c:spPr>
            <a:noFill/>
            <a:ln w="25994">
              <a:noFill/>
            </a:ln>
          </c:spPr>
        </c:title>
        <c:numFmt formatCode="General" sourceLinked="1"/>
        <c:majorTickMark val="cross"/>
        <c:minorTickMark val="out"/>
        <c:tickLblPos val="nextTo"/>
        <c:spPr>
          <a:ln w="3249">
            <a:solidFill>
              <a:srgbClr val="000000"/>
            </a:solidFill>
            <a:prstDash val="solid"/>
          </a:ln>
        </c:spPr>
        <c:txPr>
          <a:bodyPr rot="0" vert="horz"/>
          <a:lstStyle/>
          <a:p>
            <a:pPr>
              <a:defRPr sz="1637" b="0" i="0" u="none" strike="noStrike" baseline="0">
                <a:solidFill>
                  <a:srgbClr val="000000"/>
                </a:solidFill>
                <a:latin typeface="Times New Roman"/>
                <a:ea typeface="Times New Roman"/>
                <a:cs typeface="Times New Roman"/>
              </a:defRPr>
            </a:pPr>
            <a:endParaRPr lang="en-US"/>
          </a:p>
        </c:txPr>
        <c:crossAx val="137290112"/>
        <c:crosses val="autoZero"/>
        <c:crossBetween val="midCat"/>
        <c:majorUnit val="1"/>
        <c:minorUnit val="0.1"/>
      </c:valAx>
      <c:valAx>
        <c:axId val="137290112"/>
        <c:scaling>
          <c:orientation val="minMax"/>
          <c:max val="4"/>
        </c:scaling>
        <c:axPos val="l"/>
        <c:title>
          <c:tx>
            <c:rich>
              <a:bodyPr/>
              <a:lstStyle/>
              <a:p>
                <a:pPr>
                  <a:defRPr sz="1637" b="0" i="0" u="none" strike="noStrike" baseline="0">
                    <a:solidFill>
                      <a:srgbClr val="000000"/>
                    </a:solidFill>
                    <a:latin typeface="Times New Roman"/>
                    <a:ea typeface="Times New Roman"/>
                    <a:cs typeface="Times New Roman"/>
                  </a:defRPr>
                </a:pPr>
                <a:r>
                  <a:t>y</a:t>
                </a:r>
              </a:p>
            </c:rich>
          </c:tx>
          <c:layout>
            <c:manualLayout>
              <c:xMode val="edge"/>
              <c:yMode val="edge"/>
              <c:x val="2.1459227467811169E-2"/>
              <c:y val="0.4642857142857143"/>
            </c:manualLayout>
          </c:layout>
          <c:spPr>
            <a:noFill/>
            <a:ln w="25994">
              <a:noFill/>
            </a:ln>
          </c:spPr>
        </c:title>
        <c:numFmt formatCode="General" sourceLinked="1"/>
        <c:majorTickMark val="cross"/>
        <c:minorTickMark val="out"/>
        <c:tickLblPos val="nextTo"/>
        <c:spPr>
          <a:ln w="3249">
            <a:solidFill>
              <a:srgbClr val="000000"/>
            </a:solidFill>
            <a:prstDash val="solid"/>
          </a:ln>
        </c:spPr>
        <c:txPr>
          <a:bodyPr rot="0" vert="horz"/>
          <a:lstStyle/>
          <a:p>
            <a:pPr>
              <a:defRPr sz="1637" b="0" i="0" u="none" strike="noStrike" baseline="0">
                <a:solidFill>
                  <a:srgbClr val="000000"/>
                </a:solidFill>
                <a:latin typeface="Times New Roman"/>
                <a:ea typeface="Times New Roman"/>
                <a:cs typeface="Times New Roman"/>
              </a:defRPr>
            </a:pPr>
            <a:endParaRPr lang="en-US"/>
          </a:p>
        </c:txPr>
        <c:crossAx val="137283840"/>
        <c:crosses val="autoZero"/>
        <c:crossBetween val="midCat"/>
        <c:majorUnit val="1"/>
        <c:minorUnit val="0.1"/>
      </c:valAx>
      <c:spPr>
        <a:noFill/>
        <a:ln w="12997">
          <a:solidFill>
            <a:srgbClr val="808080"/>
          </a:solidFill>
          <a:prstDash val="solid"/>
        </a:ln>
      </c:spPr>
    </c:plotArea>
    <c:plotVisOnly val="1"/>
    <c:dispBlanksAs val="gap"/>
  </c:chart>
  <c:spPr>
    <a:noFill/>
    <a:ln>
      <a:noFill/>
    </a:ln>
  </c:spPr>
  <c:txPr>
    <a:bodyPr/>
    <a:lstStyle/>
    <a:p>
      <a:pPr>
        <a:defRPr sz="1637" b="0" i="0" u="none" strike="noStrike" baseline="0">
          <a:solidFill>
            <a:srgbClr val="000000"/>
          </a:solidFill>
          <a:latin typeface="Times New Roman"/>
          <a:ea typeface="Times New Roman"/>
          <a:cs typeface="Times New Roman"/>
        </a:defRPr>
      </a:pPr>
      <a:endParaRPr lang="en-US"/>
    </a:p>
  </c:txPr>
  <c:externalData r:id="rId1"/>
</c:chartSpace>
</file>

<file path=ppt/charts/chart5.xml><?xml version="1.0" encoding="utf-8"?>
<c:chartSpace xmlns:c="http://schemas.openxmlformats.org/drawingml/2006/chart" xmlns:a="http://schemas.openxmlformats.org/drawingml/2006/main" xmlns:r="http://schemas.openxmlformats.org/officeDocument/2006/relationships">
  <c:lang val="en-US"/>
  <c:chart>
    <c:plotArea>
      <c:layout>
        <c:manualLayout>
          <c:layoutTarget val="inner"/>
          <c:xMode val="edge"/>
          <c:yMode val="edge"/>
          <c:x val="0.1698924731182796"/>
          <c:y val="0.18303571428571427"/>
          <c:w val="0.75053763440860222"/>
          <c:h val="0.6004464285714286"/>
        </c:manualLayout>
      </c:layout>
      <c:scatterChart>
        <c:scatterStyle val="smoothMarker"/>
        <c:ser>
          <c:idx val="0"/>
          <c:order val="0"/>
          <c:tx>
            <c:strRef>
              <c:f>'specific energy'!$D$1</c:f>
              <c:strCache>
                <c:ptCount val="1"/>
                <c:pt idx="0">
                  <c:v>y</c:v>
                </c:pt>
              </c:strCache>
            </c:strRef>
          </c:tx>
          <c:spPr>
            <a:ln w="39053">
              <a:solidFill>
                <a:srgbClr val="000080"/>
              </a:solidFill>
              <a:prstDash val="solid"/>
            </a:ln>
          </c:spPr>
          <c:marker>
            <c:symbol val="none"/>
          </c:marker>
          <c:xVal>
            <c:numRef>
              <c:f>'specific energy'!$C$2:$C$97</c:f>
              <c:numCache>
                <c:formatCode>General</c:formatCode>
                <c:ptCount val="96"/>
                <c:pt idx="0">
                  <c:v>10.046045918367346</c:v>
                </c:pt>
                <c:pt idx="1">
                  <c:v>6.6734693877551026</c:v>
                </c:pt>
                <c:pt idx="2">
                  <c:v>4.8871315192743756</c:v>
                </c:pt>
                <c:pt idx="3">
                  <c:v>3.8497292794668887</c:v>
                </c:pt>
                <c:pt idx="4">
                  <c:v>3.2115114795918362</c:v>
                </c:pt>
                <c:pt idx="5">
                  <c:v>2.8053917863441673</c:v>
                </c:pt>
                <c:pt idx="6">
                  <c:v>2.5433673469387759</c:v>
                </c:pt>
                <c:pt idx="7">
                  <c:v>2.3755102040816332</c:v>
                </c:pt>
                <c:pt idx="8">
                  <c:v>2.2717828798185939</c:v>
                </c:pt>
                <c:pt idx="9">
                  <c:v>2.2132351165318198</c:v>
                </c:pt>
                <c:pt idx="10">
                  <c:v>2.1874323198667227</c:v>
                </c:pt>
                <c:pt idx="11">
                  <c:v>2.1859410430839001</c:v>
                </c:pt>
                <c:pt idx="12">
                  <c:v>2.2028778698979594</c:v>
                </c:pt>
                <c:pt idx="13">
                  <c:v>2.2340371442694731</c:v>
                </c:pt>
                <c:pt idx="14">
                  <c:v>2.2763479465860419</c:v>
                </c:pt>
                <c:pt idx="15">
                  <c:v>2.3275255808694673</c:v>
                </c:pt>
                <c:pt idx="16">
                  <c:v>2.3858418367346936</c:v>
                </c:pt>
                <c:pt idx="17">
                  <c:v>2.4499699199407647</c:v>
                </c:pt>
                <c:pt idx="18">
                  <c:v>2.5188775510204082</c:v>
                </c:pt>
                <c:pt idx="19">
                  <c:v>2.5917518614250992</c:v>
                </c:pt>
                <c:pt idx="20">
                  <c:v>2.6679457199546484</c:v>
                </c:pt>
                <c:pt idx="21">
                  <c:v>2.7469387755102042</c:v>
                </c:pt>
                <c:pt idx="22">
                  <c:v>2.8283087791329553</c:v>
                </c:pt>
                <c:pt idx="23">
                  <c:v>2.9117101984826852</c:v>
                </c:pt>
                <c:pt idx="24">
                  <c:v>2.9968580799666795</c:v>
                </c:pt>
                <c:pt idx="25">
                  <c:v>3.0835157368536001</c:v>
                </c:pt>
                <c:pt idx="26">
                  <c:v>3.1714852607709751</c:v>
                </c:pt>
                <c:pt idx="27">
                  <c:v>3.2606001401601228</c:v>
                </c:pt>
                <c:pt idx="28">
                  <c:v>3.35071946747449</c:v>
                </c:pt>
                <c:pt idx="29">
                  <c:v>3.4417233560090708</c:v>
                </c:pt>
                <c:pt idx="30">
                  <c:v>3.5335092860673685</c:v>
                </c:pt>
                <c:pt idx="31">
                  <c:v>3.6259891711786754</c:v>
                </c:pt>
                <c:pt idx="32">
                  <c:v>3.7190869866465106</c:v>
                </c:pt>
                <c:pt idx="33">
                  <c:v>3.8127368405360684</c:v>
                </c:pt>
                <c:pt idx="34">
                  <c:v>3.9068813952173671</c:v>
                </c:pt>
                <c:pt idx="35">
                  <c:v>4.0014705685035352</c:v>
                </c:pt>
                <c:pt idx="36">
                  <c:v>4.0964604591836746</c:v>
                </c:pt>
                <c:pt idx="37">
                  <c:v>4.1918124537143822</c:v>
                </c:pt>
                <c:pt idx="38">
                  <c:v>4.2874924799851915</c:v>
                </c:pt>
                <c:pt idx="39">
                  <c:v>4.3834703811216222</c:v>
                </c:pt>
                <c:pt idx="40">
                  <c:v>4.4797193877551029</c:v>
                </c:pt>
                <c:pt idx="41">
                  <c:v>4.5762156714537676</c:v>
                </c:pt>
                <c:pt idx="42">
                  <c:v>4.6729379653562733</c:v>
                </c:pt>
                <c:pt idx="43">
                  <c:v>4.7698672406943778</c:v>
                </c:pt>
                <c:pt idx="44">
                  <c:v>4.8669864299886614</c:v>
                </c:pt>
                <c:pt idx="45">
                  <c:v>4.9642801893768764</c:v>
                </c:pt>
                <c:pt idx="46">
                  <c:v>5.0617346938775505</c:v>
                </c:pt>
                <c:pt idx="47">
                  <c:v>5.1593374604743865</c:v>
                </c:pt>
                <c:pt idx="48">
                  <c:v>5.25707719478324</c:v>
                </c:pt>
                <c:pt idx="49">
                  <c:v>5.3549436577763876</c:v>
                </c:pt>
                <c:pt idx="50">
                  <c:v>5.4529275496206715</c:v>
                </c:pt>
                <c:pt idx="51">
                  <c:v>5.5510204081632661</c:v>
                </c:pt>
                <c:pt idx="52">
                  <c:v>5.6492145199916699</c:v>
                </c:pt>
                <c:pt idx="53">
                  <c:v>5.7475028423188297</c:v>
                </c:pt>
                <c:pt idx="54">
                  <c:v>5.8458789342133999</c:v>
                </c:pt>
                <c:pt idx="55">
                  <c:v>5.944336895918954</c:v>
                </c:pt>
                <c:pt idx="56">
                  <c:v>6.0428713151927438</c:v>
                </c:pt>
                <c:pt idx="57">
                  <c:v>6.1414772197511089</c:v>
                </c:pt>
                <c:pt idx="58">
                  <c:v>6.2401500350400312</c:v>
                </c:pt>
                <c:pt idx="59">
                  <c:v>6.3388855466600837</c:v>
                </c:pt>
                <c:pt idx="60">
                  <c:v>6.4376798668686224</c:v>
                </c:pt>
                <c:pt idx="61">
                  <c:v>6.5365294046612741</c:v>
                </c:pt>
                <c:pt idx="62">
                  <c:v>6.6354308390022663</c:v>
                </c:pt>
                <c:pt idx="63">
                  <c:v>6.7343810948304474</c:v>
                </c:pt>
                <c:pt idx="64">
                  <c:v>6.8333773215168421</c:v>
                </c:pt>
                <c:pt idx="65">
                  <c:v>6.932416873491678</c:v>
                </c:pt>
                <c:pt idx="66">
                  <c:v>7.0314972927946711</c:v>
                </c:pt>
                <c:pt idx="67">
                  <c:v>7.1306162933334409</c:v>
                </c:pt>
                <c:pt idx="68">
                  <c:v>7.2297717466616289</c:v>
                </c:pt>
                <c:pt idx="69">
                  <c:v>7.328961669111254</c:v>
                </c:pt>
                <c:pt idx="70">
                  <c:v>7.4281842101340168</c:v>
                </c:pt>
                <c:pt idx="71">
                  <c:v>7.5274376417233553</c:v>
                </c:pt>
                <c:pt idx="72">
                  <c:v>7.6267203488043416</c:v>
                </c:pt>
                <c:pt idx="73">
                  <c:v>7.7260308204914612</c:v>
                </c:pt>
                <c:pt idx="74">
                  <c:v>7.825367642125884</c:v>
                </c:pt>
                <c:pt idx="75">
                  <c:v>7.9247294880137611</c:v>
                </c:pt>
                <c:pt idx="76">
                  <c:v>8.0241151147959187</c:v>
                </c:pt>
                <c:pt idx="77">
                  <c:v>8.1235233553869648</c:v>
                </c:pt>
                <c:pt idx="78">
                  <c:v>8.2229531134285949</c:v>
                </c:pt>
                <c:pt idx="79">
                  <c:v>8.3224033582078523</c:v>
                </c:pt>
                <c:pt idx="80">
                  <c:v>8.4218731199962988</c:v>
                </c:pt>
                <c:pt idx="81">
                  <c:v>8.5213614857707753</c:v>
                </c:pt>
                <c:pt idx="82">
                  <c:v>8.620867595280405</c:v>
                </c:pt>
                <c:pt idx="83">
                  <c:v>8.7203906374281779</c:v>
                </c:pt>
                <c:pt idx="84">
                  <c:v>8.819929846938777</c:v>
                </c:pt>
                <c:pt idx="85">
                  <c:v>8.9194845012869486</c:v>
                </c:pt>
                <c:pt idx="86">
                  <c:v>9.0190539178634435</c:v>
                </c:pt>
                <c:pt idx="87">
                  <c:v>9.1186374513577917</c:v>
                </c:pt>
                <c:pt idx="88">
                  <c:v>9.2182344913390679</c:v>
                </c:pt>
                <c:pt idx="89">
                  <c:v>9.3178444600177937</c:v>
                </c:pt>
                <c:pt idx="90">
                  <c:v>9.4174668101735968</c:v>
                </c:pt>
                <c:pt idx="91">
                  <c:v>9.5171010232347761</c:v>
                </c:pt>
                <c:pt idx="92">
                  <c:v>9.6167466074971646</c:v>
                </c:pt>
                <c:pt idx="93">
                  <c:v>9.7164030964708115</c:v>
                </c:pt>
                <c:pt idx="94">
                  <c:v>9.8160700473442208</c:v>
                </c:pt>
                <c:pt idx="95">
                  <c:v>0</c:v>
                </c:pt>
              </c:numCache>
            </c:numRef>
          </c:xVal>
          <c:yVal>
            <c:numRef>
              <c:f>'specific energy'!$D$2:$D$97</c:f>
              <c:numCache>
                <c:formatCode>General</c:formatCode>
                <c:ptCount val="96"/>
                <c:pt idx="0">
                  <c:v>0.4</c:v>
                </c:pt>
                <c:pt idx="1">
                  <c:v>0.5</c:v>
                </c:pt>
                <c:pt idx="2">
                  <c:v>0.60000000000000009</c:v>
                </c:pt>
                <c:pt idx="3">
                  <c:v>0.70000000000000007</c:v>
                </c:pt>
                <c:pt idx="4">
                  <c:v>0.8</c:v>
                </c:pt>
                <c:pt idx="5">
                  <c:v>0.9</c:v>
                </c:pt>
                <c:pt idx="6">
                  <c:v>1</c:v>
                </c:pt>
                <c:pt idx="7">
                  <c:v>1.1000000000000001</c:v>
                </c:pt>
                <c:pt idx="8">
                  <c:v>1.2</c:v>
                </c:pt>
                <c:pt idx="9">
                  <c:v>1.3</c:v>
                </c:pt>
                <c:pt idx="10">
                  <c:v>1.4</c:v>
                </c:pt>
                <c:pt idx="11">
                  <c:v>1.5</c:v>
                </c:pt>
                <c:pt idx="12">
                  <c:v>1.6</c:v>
                </c:pt>
                <c:pt idx="13">
                  <c:v>1.7</c:v>
                </c:pt>
                <c:pt idx="14">
                  <c:v>1.8</c:v>
                </c:pt>
                <c:pt idx="15">
                  <c:v>1.9000000000000001</c:v>
                </c:pt>
                <c:pt idx="16">
                  <c:v>2</c:v>
                </c:pt>
                <c:pt idx="17">
                  <c:v>2.1</c:v>
                </c:pt>
                <c:pt idx="18">
                  <c:v>2.2000000000000002</c:v>
                </c:pt>
                <c:pt idx="19">
                  <c:v>2.2999999999999998</c:v>
                </c:pt>
                <c:pt idx="20">
                  <c:v>2.4</c:v>
                </c:pt>
                <c:pt idx="21">
                  <c:v>2.5</c:v>
                </c:pt>
                <c:pt idx="22">
                  <c:v>2.6</c:v>
                </c:pt>
                <c:pt idx="23">
                  <c:v>2.7</c:v>
                </c:pt>
                <c:pt idx="24">
                  <c:v>2.8</c:v>
                </c:pt>
                <c:pt idx="25">
                  <c:v>2.9</c:v>
                </c:pt>
                <c:pt idx="26">
                  <c:v>3</c:v>
                </c:pt>
                <c:pt idx="27">
                  <c:v>3.1</c:v>
                </c:pt>
                <c:pt idx="28">
                  <c:v>3.2</c:v>
                </c:pt>
                <c:pt idx="29">
                  <c:v>3.3</c:v>
                </c:pt>
                <c:pt idx="30">
                  <c:v>3.4</c:v>
                </c:pt>
                <c:pt idx="31">
                  <c:v>3.5</c:v>
                </c:pt>
                <c:pt idx="32">
                  <c:v>3.6</c:v>
                </c:pt>
                <c:pt idx="33">
                  <c:v>3.7</c:v>
                </c:pt>
                <c:pt idx="34">
                  <c:v>3.8</c:v>
                </c:pt>
                <c:pt idx="35">
                  <c:v>3.9</c:v>
                </c:pt>
                <c:pt idx="36">
                  <c:v>4</c:v>
                </c:pt>
                <c:pt idx="37">
                  <c:v>4.0999999999999996</c:v>
                </c:pt>
                <c:pt idx="38">
                  <c:v>4.2</c:v>
                </c:pt>
                <c:pt idx="39">
                  <c:v>4.3</c:v>
                </c:pt>
                <c:pt idx="40">
                  <c:v>4.4000000000000004</c:v>
                </c:pt>
                <c:pt idx="41">
                  <c:v>4.5</c:v>
                </c:pt>
                <c:pt idx="42">
                  <c:v>4.5999999999999996</c:v>
                </c:pt>
                <c:pt idx="43">
                  <c:v>4.7</c:v>
                </c:pt>
                <c:pt idx="44">
                  <c:v>4.8</c:v>
                </c:pt>
                <c:pt idx="45">
                  <c:v>4.9000000000000004</c:v>
                </c:pt>
                <c:pt idx="46">
                  <c:v>5</c:v>
                </c:pt>
                <c:pt idx="47">
                  <c:v>5.0999999999999996</c:v>
                </c:pt>
                <c:pt idx="48">
                  <c:v>5.2</c:v>
                </c:pt>
                <c:pt idx="49">
                  <c:v>5.3</c:v>
                </c:pt>
                <c:pt idx="50">
                  <c:v>5.4</c:v>
                </c:pt>
                <c:pt idx="51">
                  <c:v>5.5</c:v>
                </c:pt>
                <c:pt idx="52">
                  <c:v>5.6</c:v>
                </c:pt>
                <c:pt idx="53">
                  <c:v>5.7</c:v>
                </c:pt>
                <c:pt idx="54">
                  <c:v>5.8</c:v>
                </c:pt>
                <c:pt idx="55">
                  <c:v>5.9</c:v>
                </c:pt>
                <c:pt idx="56">
                  <c:v>6</c:v>
                </c:pt>
                <c:pt idx="57">
                  <c:v>6.1</c:v>
                </c:pt>
                <c:pt idx="58">
                  <c:v>6.2</c:v>
                </c:pt>
                <c:pt idx="59">
                  <c:v>6.3</c:v>
                </c:pt>
                <c:pt idx="60">
                  <c:v>6.4</c:v>
                </c:pt>
                <c:pt idx="61">
                  <c:v>6.5</c:v>
                </c:pt>
                <c:pt idx="62">
                  <c:v>6.6</c:v>
                </c:pt>
                <c:pt idx="63">
                  <c:v>6.7</c:v>
                </c:pt>
                <c:pt idx="64">
                  <c:v>6.8</c:v>
                </c:pt>
                <c:pt idx="65">
                  <c:v>6.9</c:v>
                </c:pt>
                <c:pt idx="66">
                  <c:v>7</c:v>
                </c:pt>
                <c:pt idx="67">
                  <c:v>7.1</c:v>
                </c:pt>
                <c:pt idx="68">
                  <c:v>7.2</c:v>
                </c:pt>
                <c:pt idx="69">
                  <c:v>7.3</c:v>
                </c:pt>
                <c:pt idx="70">
                  <c:v>7.4</c:v>
                </c:pt>
                <c:pt idx="71">
                  <c:v>7.5</c:v>
                </c:pt>
                <c:pt idx="72">
                  <c:v>7.6</c:v>
                </c:pt>
                <c:pt idx="73">
                  <c:v>7.7</c:v>
                </c:pt>
                <c:pt idx="74">
                  <c:v>7.8</c:v>
                </c:pt>
                <c:pt idx="75">
                  <c:v>7.9</c:v>
                </c:pt>
                <c:pt idx="76">
                  <c:v>8</c:v>
                </c:pt>
                <c:pt idx="77">
                  <c:v>8.1</c:v>
                </c:pt>
                <c:pt idx="78">
                  <c:v>8.2000000000000011</c:v>
                </c:pt>
                <c:pt idx="79">
                  <c:v>8.3000000000000007</c:v>
                </c:pt>
                <c:pt idx="80">
                  <c:v>8.4</c:v>
                </c:pt>
                <c:pt idx="81">
                  <c:v>8.5</c:v>
                </c:pt>
                <c:pt idx="82">
                  <c:v>8.6</c:v>
                </c:pt>
                <c:pt idx="83">
                  <c:v>8.7000000000000011</c:v>
                </c:pt>
                <c:pt idx="84">
                  <c:v>8.8000000000000007</c:v>
                </c:pt>
                <c:pt idx="85">
                  <c:v>8.9</c:v>
                </c:pt>
                <c:pt idx="86">
                  <c:v>9</c:v>
                </c:pt>
                <c:pt idx="87">
                  <c:v>9.1</c:v>
                </c:pt>
                <c:pt idx="88">
                  <c:v>9.2000000000000011</c:v>
                </c:pt>
                <c:pt idx="89">
                  <c:v>9.3000000000000007</c:v>
                </c:pt>
                <c:pt idx="90">
                  <c:v>9.4</c:v>
                </c:pt>
                <c:pt idx="91">
                  <c:v>9.5</c:v>
                </c:pt>
                <c:pt idx="92">
                  <c:v>9.6</c:v>
                </c:pt>
                <c:pt idx="93">
                  <c:v>9.7000000000000011</c:v>
                </c:pt>
                <c:pt idx="94">
                  <c:v>9.8000000000000007</c:v>
                </c:pt>
              </c:numCache>
            </c:numRef>
          </c:yVal>
          <c:smooth val="1"/>
        </c:ser>
        <c:ser>
          <c:idx val="1"/>
          <c:order val="1"/>
          <c:tx>
            <c:strRef>
              <c:f>'specific energy'!$E$1</c:f>
              <c:strCache>
                <c:ptCount val="1"/>
              </c:strCache>
            </c:strRef>
          </c:tx>
          <c:spPr>
            <a:ln w="26035">
              <a:solidFill>
                <a:srgbClr val="FF00FF"/>
              </a:solidFill>
              <a:prstDash val="solid"/>
            </a:ln>
          </c:spPr>
          <c:marker>
            <c:symbol val="none"/>
          </c:marker>
          <c:xVal>
            <c:numRef>
              <c:f>'specific energy'!$C$2:$C$97</c:f>
              <c:numCache>
                <c:formatCode>General</c:formatCode>
                <c:ptCount val="96"/>
                <c:pt idx="0">
                  <c:v>10.046045918367346</c:v>
                </c:pt>
                <c:pt idx="1">
                  <c:v>6.6734693877551026</c:v>
                </c:pt>
                <c:pt idx="2">
                  <c:v>4.8871315192743756</c:v>
                </c:pt>
                <c:pt idx="3">
                  <c:v>3.8497292794668887</c:v>
                </c:pt>
                <c:pt idx="4">
                  <c:v>3.2115114795918362</c:v>
                </c:pt>
                <c:pt idx="5">
                  <c:v>2.8053917863441673</c:v>
                </c:pt>
                <c:pt idx="6">
                  <c:v>2.5433673469387759</c:v>
                </c:pt>
                <c:pt idx="7">
                  <c:v>2.3755102040816332</c:v>
                </c:pt>
                <c:pt idx="8">
                  <c:v>2.2717828798185939</c:v>
                </c:pt>
                <c:pt idx="9">
                  <c:v>2.2132351165318198</c:v>
                </c:pt>
                <c:pt idx="10">
                  <c:v>2.1874323198667227</c:v>
                </c:pt>
                <c:pt idx="11">
                  <c:v>2.1859410430839001</c:v>
                </c:pt>
                <c:pt idx="12">
                  <c:v>2.2028778698979594</c:v>
                </c:pt>
                <c:pt idx="13">
                  <c:v>2.2340371442694731</c:v>
                </c:pt>
                <c:pt idx="14">
                  <c:v>2.2763479465860419</c:v>
                </c:pt>
                <c:pt idx="15">
                  <c:v>2.3275255808694673</c:v>
                </c:pt>
                <c:pt idx="16">
                  <c:v>2.3858418367346936</c:v>
                </c:pt>
                <c:pt idx="17">
                  <c:v>2.4499699199407647</c:v>
                </c:pt>
                <c:pt idx="18">
                  <c:v>2.5188775510204082</c:v>
                </c:pt>
                <c:pt idx="19">
                  <c:v>2.5917518614250992</c:v>
                </c:pt>
                <c:pt idx="20">
                  <c:v>2.6679457199546484</c:v>
                </c:pt>
                <c:pt idx="21">
                  <c:v>2.7469387755102042</c:v>
                </c:pt>
                <c:pt idx="22">
                  <c:v>2.8283087791329553</c:v>
                </c:pt>
                <c:pt idx="23">
                  <c:v>2.9117101984826852</c:v>
                </c:pt>
                <c:pt idx="24">
                  <c:v>2.9968580799666795</c:v>
                </c:pt>
                <c:pt idx="25">
                  <c:v>3.0835157368536001</c:v>
                </c:pt>
                <c:pt idx="26">
                  <c:v>3.1714852607709751</c:v>
                </c:pt>
                <c:pt idx="27">
                  <c:v>3.2606001401601228</c:v>
                </c:pt>
                <c:pt idx="28">
                  <c:v>3.35071946747449</c:v>
                </c:pt>
                <c:pt idx="29">
                  <c:v>3.4417233560090708</c:v>
                </c:pt>
                <c:pt idx="30">
                  <c:v>3.5335092860673685</c:v>
                </c:pt>
                <c:pt idx="31">
                  <c:v>3.6259891711786754</c:v>
                </c:pt>
                <c:pt idx="32">
                  <c:v>3.7190869866465106</c:v>
                </c:pt>
                <c:pt idx="33">
                  <c:v>3.8127368405360684</c:v>
                </c:pt>
                <c:pt idx="34">
                  <c:v>3.9068813952173671</c:v>
                </c:pt>
                <c:pt idx="35">
                  <c:v>4.0014705685035352</c:v>
                </c:pt>
                <c:pt idx="36">
                  <c:v>4.0964604591836746</c:v>
                </c:pt>
                <c:pt idx="37">
                  <c:v>4.1918124537143822</c:v>
                </c:pt>
                <c:pt idx="38">
                  <c:v>4.2874924799851915</c:v>
                </c:pt>
                <c:pt idx="39">
                  <c:v>4.3834703811216222</c:v>
                </c:pt>
                <c:pt idx="40">
                  <c:v>4.4797193877551029</c:v>
                </c:pt>
                <c:pt idx="41">
                  <c:v>4.5762156714537676</c:v>
                </c:pt>
                <c:pt idx="42">
                  <c:v>4.6729379653562733</c:v>
                </c:pt>
                <c:pt idx="43">
                  <c:v>4.7698672406943778</c:v>
                </c:pt>
                <c:pt idx="44">
                  <c:v>4.8669864299886614</c:v>
                </c:pt>
                <c:pt idx="45">
                  <c:v>4.9642801893768764</c:v>
                </c:pt>
                <c:pt idx="46">
                  <c:v>5.0617346938775505</c:v>
                </c:pt>
                <c:pt idx="47">
                  <c:v>5.1593374604743865</c:v>
                </c:pt>
                <c:pt idx="48">
                  <c:v>5.25707719478324</c:v>
                </c:pt>
                <c:pt idx="49">
                  <c:v>5.3549436577763876</c:v>
                </c:pt>
                <c:pt idx="50">
                  <c:v>5.4529275496206715</c:v>
                </c:pt>
                <c:pt idx="51">
                  <c:v>5.5510204081632661</c:v>
                </c:pt>
                <c:pt idx="52">
                  <c:v>5.6492145199916699</c:v>
                </c:pt>
                <c:pt idx="53">
                  <c:v>5.7475028423188297</c:v>
                </c:pt>
                <c:pt idx="54">
                  <c:v>5.8458789342133999</c:v>
                </c:pt>
                <c:pt idx="55">
                  <c:v>5.944336895918954</c:v>
                </c:pt>
                <c:pt idx="56">
                  <c:v>6.0428713151927438</c:v>
                </c:pt>
                <c:pt idx="57">
                  <c:v>6.1414772197511089</c:v>
                </c:pt>
                <c:pt idx="58">
                  <c:v>6.2401500350400312</c:v>
                </c:pt>
                <c:pt idx="59">
                  <c:v>6.3388855466600837</c:v>
                </c:pt>
                <c:pt idx="60">
                  <c:v>6.4376798668686224</c:v>
                </c:pt>
                <c:pt idx="61">
                  <c:v>6.5365294046612741</c:v>
                </c:pt>
                <c:pt idx="62">
                  <c:v>6.6354308390022663</c:v>
                </c:pt>
                <c:pt idx="63">
                  <c:v>6.7343810948304474</c:v>
                </c:pt>
                <c:pt idx="64">
                  <c:v>6.8333773215168421</c:v>
                </c:pt>
                <c:pt idx="65">
                  <c:v>6.932416873491678</c:v>
                </c:pt>
                <c:pt idx="66">
                  <c:v>7.0314972927946711</c:v>
                </c:pt>
                <c:pt idx="67">
                  <c:v>7.1306162933334409</c:v>
                </c:pt>
                <c:pt idx="68">
                  <c:v>7.2297717466616289</c:v>
                </c:pt>
                <c:pt idx="69">
                  <c:v>7.328961669111254</c:v>
                </c:pt>
                <c:pt idx="70">
                  <c:v>7.4281842101340168</c:v>
                </c:pt>
                <c:pt idx="71">
                  <c:v>7.5274376417233553</c:v>
                </c:pt>
                <c:pt idx="72">
                  <c:v>7.6267203488043416</c:v>
                </c:pt>
                <c:pt idx="73">
                  <c:v>7.7260308204914612</c:v>
                </c:pt>
                <c:pt idx="74">
                  <c:v>7.825367642125884</c:v>
                </c:pt>
                <c:pt idx="75">
                  <c:v>7.9247294880137611</c:v>
                </c:pt>
                <c:pt idx="76">
                  <c:v>8.0241151147959187</c:v>
                </c:pt>
                <c:pt idx="77">
                  <c:v>8.1235233553869648</c:v>
                </c:pt>
                <c:pt idx="78">
                  <c:v>8.2229531134285949</c:v>
                </c:pt>
                <c:pt idx="79">
                  <c:v>8.3224033582078523</c:v>
                </c:pt>
                <c:pt idx="80">
                  <c:v>8.4218731199962988</c:v>
                </c:pt>
                <c:pt idx="81">
                  <c:v>8.5213614857707753</c:v>
                </c:pt>
                <c:pt idx="82">
                  <c:v>8.620867595280405</c:v>
                </c:pt>
                <c:pt idx="83">
                  <c:v>8.7203906374281779</c:v>
                </c:pt>
                <c:pt idx="84">
                  <c:v>8.819929846938777</c:v>
                </c:pt>
                <c:pt idx="85">
                  <c:v>8.9194845012869486</c:v>
                </c:pt>
                <c:pt idx="86">
                  <c:v>9.0190539178634435</c:v>
                </c:pt>
                <c:pt idx="87">
                  <c:v>9.1186374513577917</c:v>
                </c:pt>
                <c:pt idx="88">
                  <c:v>9.2182344913390679</c:v>
                </c:pt>
                <c:pt idx="89">
                  <c:v>9.3178444600177937</c:v>
                </c:pt>
                <c:pt idx="90">
                  <c:v>9.4174668101735968</c:v>
                </c:pt>
                <c:pt idx="91">
                  <c:v>9.5171010232347761</c:v>
                </c:pt>
                <c:pt idx="92">
                  <c:v>9.6167466074971646</c:v>
                </c:pt>
                <c:pt idx="93">
                  <c:v>9.7164030964708115</c:v>
                </c:pt>
                <c:pt idx="94">
                  <c:v>9.8160700473442208</c:v>
                </c:pt>
                <c:pt idx="95">
                  <c:v>0</c:v>
                </c:pt>
              </c:numCache>
            </c:numRef>
          </c:xVal>
          <c:yVal>
            <c:numRef>
              <c:f>'specific energy'!$E$2:$E$97</c:f>
              <c:numCache>
                <c:formatCode>General</c:formatCode>
                <c:ptCount val="96"/>
                <c:pt idx="0">
                  <c:v>10.046045918367346</c:v>
                </c:pt>
                <c:pt idx="1">
                  <c:v>6.6734693877551026</c:v>
                </c:pt>
                <c:pt idx="2">
                  <c:v>4.8871315192743756</c:v>
                </c:pt>
                <c:pt idx="3">
                  <c:v>3.8497292794668887</c:v>
                </c:pt>
                <c:pt idx="4">
                  <c:v>3.2115114795918362</c:v>
                </c:pt>
                <c:pt idx="5">
                  <c:v>2.8053917863441673</c:v>
                </c:pt>
                <c:pt idx="6">
                  <c:v>2.5433673469387759</c:v>
                </c:pt>
                <c:pt idx="7">
                  <c:v>2.3755102040816332</c:v>
                </c:pt>
                <c:pt idx="8">
                  <c:v>2.2717828798185939</c:v>
                </c:pt>
                <c:pt idx="9">
                  <c:v>2.2132351165318198</c:v>
                </c:pt>
                <c:pt idx="10">
                  <c:v>2.1874323198667227</c:v>
                </c:pt>
                <c:pt idx="11">
                  <c:v>2.1859410430839001</c:v>
                </c:pt>
                <c:pt idx="12">
                  <c:v>2.2028778698979594</c:v>
                </c:pt>
                <c:pt idx="13">
                  <c:v>2.2340371442694731</c:v>
                </c:pt>
                <c:pt idx="14">
                  <c:v>2.2763479465860419</c:v>
                </c:pt>
                <c:pt idx="15">
                  <c:v>2.3275255808694673</c:v>
                </c:pt>
                <c:pt idx="16">
                  <c:v>2.3858418367346936</c:v>
                </c:pt>
                <c:pt idx="17">
                  <c:v>2.4499699199407647</c:v>
                </c:pt>
                <c:pt idx="18">
                  <c:v>2.5188775510204082</c:v>
                </c:pt>
                <c:pt idx="19">
                  <c:v>2.5917518614250992</c:v>
                </c:pt>
                <c:pt idx="20">
                  <c:v>2.6679457199546484</c:v>
                </c:pt>
                <c:pt idx="21">
                  <c:v>2.7469387755102042</c:v>
                </c:pt>
                <c:pt idx="22">
                  <c:v>2.8283087791329553</c:v>
                </c:pt>
                <c:pt idx="23">
                  <c:v>2.9117101984826852</c:v>
                </c:pt>
                <c:pt idx="24">
                  <c:v>2.9968580799666795</c:v>
                </c:pt>
                <c:pt idx="25">
                  <c:v>3.0835157368536001</c:v>
                </c:pt>
                <c:pt idx="26">
                  <c:v>3.1714852607709751</c:v>
                </c:pt>
                <c:pt idx="27">
                  <c:v>3.2606001401601228</c:v>
                </c:pt>
                <c:pt idx="28">
                  <c:v>3.35071946747449</c:v>
                </c:pt>
                <c:pt idx="29">
                  <c:v>3.4417233560090708</c:v>
                </c:pt>
                <c:pt idx="30">
                  <c:v>3.5335092860673685</c:v>
                </c:pt>
                <c:pt idx="31">
                  <c:v>3.6259891711786754</c:v>
                </c:pt>
                <c:pt idx="32">
                  <c:v>3.7190869866465106</c:v>
                </c:pt>
                <c:pt idx="33">
                  <c:v>3.8127368405360684</c:v>
                </c:pt>
                <c:pt idx="34">
                  <c:v>3.9068813952173671</c:v>
                </c:pt>
                <c:pt idx="35">
                  <c:v>4.0014705685035352</c:v>
                </c:pt>
                <c:pt idx="36">
                  <c:v>4.0964604591836746</c:v>
                </c:pt>
                <c:pt idx="37">
                  <c:v>4.1918124537143822</c:v>
                </c:pt>
                <c:pt idx="38">
                  <c:v>4.2874924799851915</c:v>
                </c:pt>
                <c:pt idx="39">
                  <c:v>4.3834703811216222</c:v>
                </c:pt>
                <c:pt idx="40">
                  <c:v>4.4797193877551029</c:v>
                </c:pt>
                <c:pt idx="41">
                  <c:v>4.5762156714537676</c:v>
                </c:pt>
                <c:pt idx="42">
                  <c:v>4.6729379653562733</c:v>
                </c:pt>
                <c:pt idx="43">
                  <c:v>4.7698672406943778</c:v>
                </c:pt>
                <c:pt idx="44">
                  <c:v>4.8669864299886614</c:v>
                </c:pt>
                <c:pt idx="45">
                  <c:v>4.9642801893768764</c:v>
                </c:pt>
                <c:pt idx="46">
                  <c:v>5.0617346938775505</c:v>
                </c:pt>
                <c:pt idx="47">
                  <c:v>5.1593374604743865</c:v>
                </c:pt>
                <c:pt idx="48">
                  <c:v>5.25707719478324</c:v>
                </c:pt>
                <c:pt idx="49">
                  <c:v>5.3549436577763876</c:v>
                </c:pt>
                <c:pt idx="50">
                  <c:v>5.4529275496206715</c:v>
                </c:pt>
                <c:pt idx="51">
                  <c:v>5.5510204081632661</c:v>
                </c:pt>
                <c:pt idx="52">
                  <c:v>5.6492145199916699</c:v>
                </c:pt>
                <c:pt idx="53">
                  <c:v>5.7475028423188297</c:v>
                </c:pt>
                <c:pt idx="54">
                  <c:v>5.8458789342133999</c:v>
                </c:pt>
                <c:pt idx="55">
                  <c:v>5.944336895918954</c:v>
                </c:pt>
                <c:pt idx="56">
                  <c:v>6.0428713151927438</c:v>
                </c:pt>
                <c:pt idx="57">
                  <c:v>6.1414772197511089</c:v>
                </c:pt>
                <c:pt idx="58">
                  <c:v>6.2401500350400312</c:v>
                </c:pt>
                <c:pt idx="59">
                  <c:v>6.3388855466600837</c:v>
                </c:pt>
                <c:pt idx="60">
                  <c:v>6.4376798668686224</c:v>
                </c:pt>
                <c:pt idx="61">
                  <c:v>6.5365294046612741</c:v>
                </c:pt>
                <c:pt idx="62">
                  <c:v>6.6354308390022663</c:v>
                </c:pt>
                <c:pt idx="63">
                  <c:v>6.7343810948304474</c:v>
                </c:pt>
                <c:pt idx="64">
                  <c:v>6.8333773215168421</c:v>
                </c:pt>
                <c:pt idx="65">
                  <c:v>6.932416873491678</c:v>
                </c:pt>
                <c:pt idx="66">
                  <c:v>7.0314972927946711</c:v>
                </c:pt>
                <c:pt idx="67">
                  <c:v>7.1306162933334409</c:v>
                </c:pt>
                <c:pt idx="68">
                  <c:v>7.2297717466616289</c:v>
                </c:pt>
                <c:pt idx="69">
                  <c:v>7.328961669111254</c:v>
                </c:pt>
                <c:pt idx="70">
                  <c:v>7.4281842101340168</c:v>
                </c:pt>
                <c:pt idx="71">
                  <c:v>7.5274376417233553</c:v>
                </c:pt>
                <c:pt idx="72">
                  <c:v>7.6267203488043416</c:v>
                </c:pt>
                <c:pt idx="73">
                  <c:v>7.7260308204914612</c:v>
                </c:pt>
                <c:pt idx="74">
                  <c:v>7.825367642125884</c:v>
                </c:pt>
                <c:pt idx="75">
                  <c:v>7.9247294880137611</c:v>
                </c:pt>
                <c:pt idx="76">
                  <c:v>8.0241151147959187</c:v>
                </c:pt>
                <c:pt idx="77">
                  <c:v>8.1235233553869648</c:v>
                </c:pt>
                <c:pt idx="78">
                  <c:v>8.2229531134285949</c:v>
                </c:pt>
                <c:pt idx="79">
                  <c:v>8.3224033582078523</c:v>
                </c:pt>
                <c:pt idx="80">
                  <c:v>8.4218731199962988</c:v>
                </c:pt>
                <c:pt idx="81">
                  <c:v>8.5213614857707753</c:v>
                </c:pt>
                <c:pt idx="82">
                  <c:v>8.620867595280405</c:v>
                </c:pt>
                <c:pt idx="83">
                  <c:v>8.7203906374281779</c:v>
                </c:pt>
                <c:pt idx="84">
                  <c:v>8.819929846938777</c:v>
                </c:pt>
                <c:pt idx="85">
                  <c:v>8.9194845012869486</c:v>
                </c:pt>
                <c:pt idx="86">
                  <c:v>9.0190539178634435</c:v>
                </c:pt>
                <c:pt idx="87">
                  <c:v>9.1186374513577917</c:v>
                </c:pt>
                <c:pt idx="88">
                  <c:v>9.2182344913390679</c:v>
                </c:pt>
                <c:pt idx="89">
                  <c:v>9.3178444600177937</c:v>
                </c:pt>
                <c:pt idx="90">
                  <c:v>9.4174668101735968</c:v>
                </c:pt>
                <c:pt idx="91">
                  <c:v>9.5171010232347761</c:v>
                </c:pt>
                <c:pt idx="92">
                  <c:v>9.6167466074971646</c:v>
                </c:pt>
                <c:pt idx="93">
                  <c:v>9.7164030964708115</c:v>
                </c:pt>
                <c:pt idx="94">
                  <c:v>9.8160700473442208</c:v>
                </c:pt>
                <c:pt idx="95">
                  <c:v>0</c:v>
                </c:pt>
              </c:numCache>
            </c:numRef>
          </c:yVal>
          <c:smooth val="1"/>
        </c:ser>
        <c:axId val="140982144"/>
        <c:axId val="140988416"/>
      </c:scatterChart>
      <c:valAx>
        <c:axId val="140982144"/>
        <c:scaling>
          <c:orientation val="minMax"/>
          <c:max val="4"/>
        </c:scaling>
        <c:axPos val="b"/>
        <c:title>
          <c:tx>
            <c:rich>
              <a:bodyPr/>
              <a:lstStyle/>
              <a:p>
                <a:pPr>
                  <a:defRPr sz="1640" b="0" i="0" u="none" strike="noStrike" baseline="0">
                    <a:solidFill>
                      <a:srgbClr val="000000"/>
                    </a:solidFill>
                    <a:latin typeface="Times New Roman"/>
                    <a:ea typeface="Times New Roman"/>
                    <a:cs typeface="Times New Roman"/>
                  </a:defRPr>
                </a:pPr>
                <a:r>
                  <a:t>E</a:t>
                </a:r>
              </a:p>
            </c:rich>
          </c:tx>
          <c:layout>
            <c:manualLayout>
              <c:xMode val="edge"/>
              <c:yMode val="edge"/>
              <c:x val="0.52258064516129021"/>
              <c:y val="0.89508928571428559"/>
            </c:manualLayout>
          </c:layout>
          <c:spPr>
            <a:noFill/>
            <a:ln w="26035">
              <a:noFill/>
            </a:ln>
          </c:spPr>
        </c:title>
        <c:numFmt formatCode="General" sourceLinked="1"/>
        <c:majorTickMark val="cross"/>
        <c:minorTickMark val="out"/>
        <c:tickLblPos val="nextTo"/>
        <c:spPr>
          <a:ln w="3254">
            <a:solidFill>
              <a:srgbClr val="000000"/>
            </a:solidFill>
            <a:prstDash val="solid"/>
          </a:ln>
        </c:spPr>
        <c:txPr>
          <a:bodyPr rot="0" vert="horz"/>
          <a:lstStyle/>
          <a:p>
            <a:pPr>
              <a:defRPr sz="1640" b="0" i="0" u="none" strike="noStrike" baseline="0">
                <a:solidFill>
                  <a:srgbClr val="000000"/>
                </a:solidFill>
                <a:latin typeface="Times New Roman"/>
                <a:ea typeface="Times New Roman"/>
                <a:cs typeface="Times New Roman"/>
              </a:defRPr>
            </a:pPr>
            <a:endParaRPr lang="en-US"/>
          </a:p>
        </c:txPr>
        <c:crossAx val="140988416"/>
        <c:crosses val="autoZero"/>
        <c:crossBetween val="midCat"/>
        <c:majorUnit val="1"/>
        <c:minorUnit val="0.1"/>
      </c:valAx>
      <c:valAx>
        <c:axId val="140988416"/>
        <c:scaling>
          <c:orientation val="minMax"/>
          <c:max val="4"/>
        </c:scaling>
        <c:axPos val="l"/>
        <c:title>
          <c:tx>
            <c:rich>
              <a:bodyPr/>
              <a:lstStyle/>
              <a:p>
                <a:pPr>
                  <a:defRPr sz="1640" b="0" i="0" u="none" strike="noStrike" baseline="0">
                    <a:solidFill>
                      <a:srgbClr val="000000"/>
                    </a:solidFill>
                    <a:latin typeface="Times New Roman"/>
                    <a:ea typeface="Times New Roman"/>
                    <a:cs typeface="Times New Roman"/>
                  </a:defRPr>
                </a:pPr>
                <a:r>
                  <a:t>y</a:t>
                </a:r>
              </a:p>
            </c:rich>
          </c:tx>
          <c:layout>
            <c:manualLayout>
              <c:xMode val="edge"/>
              <c:yMode val="edge"/>
              <c:x val="2.1505376344086027E-2"/>
              <c:y val="0.4642857142857143"/>
            </c:manualLayout>
          </c:layout>
          <c:spPr>
            <a:noFill/>
            <a:ln w="26035">
              <a:noFill/>
            </a:ln>
          </c:spPr>
        </c:title>
        <c:numFmt formatCode="General" sourceLinked="1"/>
        <c:majorTickMark val="cross"/>
        <c:minorTickMark val="out"/>
        <c:tickLblPos val="nextTo"/>
        <c:spPr>
          <a:ln w="3254">
            <a:solidFill>
              <a:srgbClr val="000000"/>
            </a:solidFill>
            <a:prstDash val="solid"/>
          </a:ln>
        </c:spPr>
        <c:txPr>
          <a:bodyPr rot="0" vert="horz"/>
          <a:lstStyle/>
          <a:p>
            <a:pPr>
              <a:defRPr sz="1640" b="0" i="0" u="none" strike="noStrike" baseline="0">
                <a:solidFill>
                  <a:srgbClr val="000000"/>
                </a:solidFill>
                <a:latin typeface="Times New Roman"/>
                <a:ea typeface="Times New Roman"/>
                <a:cs typeface="Times New Roman"/>
              </a:defRPr>
            </a:pPr>
            <a:endParaRPr lang="en-US"/>
          </a:p>
        </c:txPr>
        <c:crossAx val="140982144"/>
        <c:crosses val="autoZero"/>
        <c:crossBetween val="midCat"/>
        <c:majorUnit val="1"/>
        <c:minorUnit val="0.1"/>
      </c:valAx>
      <c:spPr>
        <a:noFill/>
        <a:ln w="13018">
          <a:solidFill>
            <a:srgbClr val="808080"/>
          </a:solidFill>
          <a:prstDash val="solid"/>
        </a:ln>
      </c:spPr>
    </c:plotArea>
    <c:plotVisOnly val="1"/>
    <c:dispBlanksAs val="gap"/>
  </c:chart>
  <c:spPr>
    <a:noFill/>
    <a:ln>
      <a:noFill/>
    </a:ln>
  </c:spPr>
  <c:txPr>
    <a:bodyPr/>
    <a:lstStyle/>
    <a:p>
      <a:pPr>
        <a:defRPr sz="1640" b="0" i="0" u="none" strike="noStrike" baseline="0">
          <a:solidFill>
            <a:srgbClr val="000000"/>
          </a:solidFill>
          <a:latin typeface="Times New Roman"/>
          <a:ea typeface="Times New Roman"/>
          <a:cs typeface="Times New Roman"/>
        </a:defRPr>
      </a:pPr>
      <a:endParaRPr lang="en-US"/>
    </a:p>
  </c:txPr>
  <c:externalData r:id="rId1"/>
</c:chartSpace>
</file>

<file path=ppt/charts/chart6.xml><?xml version="1.0" encoding="utf-8"?>
<c:chartSpace xmlns:c="http://schemas.openxmlformats.org/drawingml/2006/chart" xmlns:a="http://schemas.openxmlformats.org/drawingml/2006/main" xmlns:r="http://schemas.openxmlformats.org/officeDocument/2006/relationships">
  <c:lang val="en-US"/>
  <c:chart>
    <c:plotArea>
      <c:layout>
        <c:manualLayout>
          <c:layoutTarget val="inner"/>
          <c:xMode val="edge"/>
          <c:yMode val="edge"/>
          <c:x val="0.1698924731182796"/>
          <c:y val="0.18303571428571427"/>
          <c:w val="0.75053763440860222"/>
          <c:h val="0.6004464285714286"/>
        </c:manualLayout>
      </c:layout>
      <c:scatterChart>
        <c:scatterStyle val="smoothMarker"/>
        <c:ser>
          <c:idx val="0"/>
          <c:order val="0"/>
          <c:tx>
            <c:strRef>
              <c:f>'specific energy'!$D$1</c:f>
              <c:strCache>
                <c:ptCount val="1"/>
                <c:pt idx="0">
                  <c:v>y</c:v>
                </c:pt>
              </c:strCache>
            </c:strRef>
          </c:tx>
          <c:spPr>
            <a:ln w="39053">
              <a:solidFill>
                <a:srgbClr val="000080"/>
              </a:solidFill>
              <a:prstDash val="solid"/>
            </a:ln>
          </c:spPr>
          <c:marker>
            <c:symbol val="none"/>
          </c:marker>
          <c:xVal>
            <c:numRef>
              <c:f>'specific energy'!$C$2:$C$97</c:f>
              <c:numCache>
                <c:formatCode>General</c:formatCode>
                <c:ptCount val="96"/>
                <c:pt idx="0">
                  <c:v>10.046045918367346</c:v>
                </c:pt>
                <c:pt idx="1">
                  <c:v>6.6734693877551026</c:v>
                </c:pt>
                <c:pt idx="2">
                  <c:v>4.8871315192743756</c:v>
                </c:pt>
                <c:pt idx="3">
                  <c:v>3.8497292794668887</c:v>
                </c:pt>
                <c:pt idx="4">
                  <c:v>3.2115114795918362</c:v>
                </c:pt>
                <c:pt idx="5">
                  <c:v>2.8053917863441673</c:v>
                </c:pt>
                <c:pt idx="6">
                  <c:v>2.5433673469387759</c:v>
                </c:pt>
                <c:pt idx="7">
                  <c:v>2.3755102040816332</c:v>
                </c:pt>
                <c:pt idx="8">
                  <c:v>2.2717828798185939</c:v>
                </c:pt>
                <c:pt idx="9">
                  <c:v>2.2132351165318198</c:v>
                </c:pt>
                <c:pt idx="10">
                  <c:v>2.1874323198667227</c:v>
                </c:pt>
                <c:pt idx="11">
                  <c:v>2.1859410430839001</c:v>
                </c:pt>
                <c:pt idx="12">
                  <c:v>2.2028778698979594</c:v>
                </c:pt>
                <c:pt idx="13">
                  <c:v>2.2340371442694731</c:v>
                </c:pt>
                <c:pt idx="14">
                  <c:v>2.2763479465860419</c:v>
                </c:pt>
                <c:pt idx="15">
                  <c:v>2.3275255808694673</c:v>
                </c:pt>
                <c:pt idx="16">
                  <c:v>2.3858418367346936</c:v>
                </c:pt>
                <c:pt idx="17">
                  <c:v>2.4499699199407647</c:v>
                </c:pt>
                <c:pt idx="18">
                  <c:v>2.5188775510204082</c:v>
                </c:pt>
                <c:pt idx="19">
                  <c:v>2.5917518614250992</c:v>
                </c:pt>
                <c:pt idx="20">
                  <c:v>2.6679457199546484</c:v>
                </c:pt>
                <c:pt idx="21">
                  <c:v>2.7469387755102042</c:v>
                </c:pt>
                <c:pt idx="22">
                  <c:v>2.8283087791329553</c:v>
                </c:pt>
                <c:pt idx="23">
                  <c:v>2.9117101984826852</c:v>
                </c:pt>
                <c:pt idx="24">
                  <c:v>2.9968580799666795</c:v>
                </c:pt>
                <c:pt idx="25">
                  <c:v>3.0835157368536001</c:v>
                </c:pt>
                <c:pt idx="26">
                  <c:v>3.1714852607709751</c:v>
                </c:pt>
                <c:pt idx="27">
                  <c:v>3.2606001401601228</c:v>
                </c:pt>
                <c:pt idx="28">
                  <c:v>3.35071946747449</c:v>
                </c:pt>
                <c:pt idx="29">
                  <c:v>3.4417233560090708</c:v>
                </c:pt>
                <c:pt idx="30">
                  <c:v>3.5335092860673685</c:v>
                </c:pt>
                <c:pt idx="31">
                  <c:v>3.6259891711786754</c:v>
                </c:pt>
                <c:pt idx="32">
                  <c:v>3.7190869866465106</c:v>
                </c:pt>
                <c:pt idx="33">
                  <c:v>3.8127368405360684</c:v>
                </c:pt>
                <c:pt idx="34">
                  <c:v>3.9068813952173671</c:v>
                </c:pt>
                <c:pt idx="35">
                  <c:v>4.0014705685035352</c:v>
                </c:pt>
                <c:pt idx="36">
                  <c:v>4.0964604591836746</c:v>
                </c:pt>
                <c:pt idx="37">
                  <c:v>4.1918124537143822</c:v>
                </c:pt>
                <c:pt idx="38">
                  <c:v>4.2874924799851915</c:v>
                </c:pt>
                <c:pt idx="39">
                  <c:v>4.3834703811216222</c:v>
                </c:pt>
                <c:pt idx="40">
                  <c:v>4.4797193877551029</c:v>
                </c:pt>
                <c:pt idx="41">
                  <c:v>4.5762156714537676</c:v>
                </c:pt>
                <c:pt idx="42">
                  <c:v>4.6729379653562733</c:v>
                </c:pt>
                <c:pt idx="43">
                  <c:v>4.7698672406943778</c:v>
                </c:pt>
                <c:pt idx="44">
                  <c:v>4.8669864299886614</c:v>
                </c:pt>
                <c:pt idx="45">
                  <c:v>4.9642801893768764</c:v>
                </c:pt>
                <c:pt idx="46">
                  <c:v>5.0617346938775505</c:v>
                </c:pt>
                <c:pt idx="47">
                  <c:v>5.1593374604743865</c:v>
                </c:pt>
                <c:pt idx="48">
                  <c:v>5.25707719478324</c:v>
                </c:pt>
                <c:pt idx="49">
                  <c:v>5.3549436577763876</c:v>
                </c:pt>
                <c:pt idx="50">
                  <c:v>5.4529275496206715</c:v>
                </c:pt>
                <c:pt idx="51">
                  <c:v>5.5510204081632661</c:v>
                </c:pt>
                <c:pt idx="52">
                  <c:v>5.6492145199916699</c:v>
                </c:pt>
                <c:pt idx="53">
                  <c:v>5.7475028423188297</c:v>
                </c:pt>
                <c:pt idx="54">
                  <c:v>5.8458789342133999</c:v>
                </c:pt>
                <c:pt idx="55">
                  <c:v>5.944336895918954</c:v>
                </c:pt>
                <c:pt idx="56">
                  <c:v>6.0428713151927438</c:v>
                </c:pt>
                <c:pt idx="57">
                  <c:v>6.1414772197511089</c:v>
                </c:pt>
                <c:pt idx="58">
                  <c:v>6.2401500350400312</c:v>
                </c:pt>
                <c:pt idx="59">
                  <c:v>6.3388855466600837</c:v>
                </c:pt>
                <c:pt idx="60">
                  <c:v>6.4376798668686224</c:v>
                </c:pt>
                <c:pt idx="61">
                  <c:v>6.5365294046612741</c:v>
                </c:pt>
                <c:pt idx="62">
                  <c:v>6.6354308390022663</c:v>
                </c:pt>
                <c:pt idx="63">
                  <c:v>6.7343810948304474</c:v>
                </c:pt>
                <c:pt idx="64">
                  <c:v>6.8333773215168421</c:v>
                </c:pt>
                <c:pt idx="65">
                  <c:v>6.932416873491678</c:v>
                </c:pt>
                <c:pt idx="66">
                  <c:v>7.0314972927946711</c:v>
                </c:pt>
                <c:pt idx="67">
                  <c:v>7.1306162933334409</c:v>
                </c:pt>
                <c:pt idx="68">
                  <c:v>7.2297717466616289</c:v>
                </c:pt>
                <c:pt idx="69">
                  <c:v>7.328961669111254</c:v>
                </c:pt>
                <c:pt idx="70">
                  <c:v>7.4281842101340168</c:v>
                </c:pt>
                <c:pt idx="71">
                  <c:v>7.5274376417233553</c:v>
                </c:pt>
                <c:pt idx="72">
                  <c:v>7.6267203488043416</c:v>
                </c:pt>
                <c:pt idx="73">
                  <c:v>7.7260308204914612</c:v>
                </c:pt>
                <c:pt idx="74">
                  <c:v>7.825367642125884</c:v>
                </c:pt>
                <c:pt idx="75">
                  <c:v>7.9247294880137611</c:v>
                </c:pt>
                <c:pt idx="76">
                  <c:v>8.0241151147959187</c:v>
                </c:pt>
                <c:pt idx="77">
                  <c:v>8.1235233553869648</c:v>
                </c:pt>
                <c:pt idx="78">
                  <c:v>8.2229531134285949</c:v>
                </c:pt>
                <c:pt idx="79">
                  <c:v>8.3224033582078523</c:v>
                </c:pt>
                <c:pt idx="80">
                  <c:v>8.4218731199962988</c:v>
                </c:pt>
                <c:pt idx="81">
                  <c:v>8.5213614857707753</c:v>
                </c:pt>
                <c:pt idx="82">
                  <c:v>8.620867595280405</c:v>
                </c:pt>
                <c:pt idx="83">
                  <c:v>8.7203906374281779</c:v>
                </c:pt>
                <c:pt idx="84">
                  <c:v>8.819929846938777</c:v>
                </c:pt>
                <c:pt idx="85">
                  <c:v>8.9194845012869486</c:v>
                </c:pt>
                <c:pt idx="86">
                  <c:v>9.0190539178634435</c:v>
                </c:pt>
                <c:pt idx="87">
                  <c:v>9.1186374513577917</c:v>
                </c:pt>
                <c:pt idx="88">
                  <c:v>9.2182344913390679</c:v>
                </c:pt>
                <c:pt idx="89">
                  <c:v>9.3178444600177937</c:v>
                </c:pt>
                <c:pt idx="90">
                  <c:v>9.4174668101735968</c:v>
                </c:pt>
                <c:pt idx="91">
                  <c:v>9.5171010232347761</c:v>
                </c:pt>
                <c:pt idx="92">
                  <c:v>9.6167466074971646</c:v>
                </c:pt>
                <c:pt idx="93">
                  <c:v>9.7164030964708115</c:v>
                </c:pt>
                <c:pt idx="94">
                  <c:v>9.8160700473442208</c:v>
                </c:pt>
                <c:pt idx="95">
                  <c:v>0</c:v>
                </c:pt>
              </c:numCache>
            </c:numRef>
          </c:xVal>
          <c:yVal>
            <c:numRef>
              <c:f>'specific energy'!$D$2:$D$97</c:f>
              <c:numCache>
                <c:formatCode>General</c:formatCode>
                <c:ptCount val="96"/>
                <c:pt idx="0">
                  <c:v>0.4</c:v>
                </c:pt>
                <c:pt idx="1">
                  <c:v>0.5</c:v>
                </c:pt>
                <c:pt idx="2">
                  <c:v>0.60000000000000009</c:v>
                </c:pt>
                <c:pt idx="3">
                  <c:v>0.70000000000000007</c:v>
                </c:pt>
                <c:pt idx="4">
                  <c:v>0.8</c:v>
                </c:pt>
                <c:pt idx="5">
                  <c:v>0.9</c:v>
                </c:pt>
                <c:pt idx="6">
                  <c:v>1</c:v>
                </c:pt>
                <c:pt idx="7">
                  <c:v>1.1000000000000001</c:v>
                </c:pt>
                <c:pt idx="8">
                  <c:v>1.2</c:v>
                </c:pt>
                <c:pt idx="9">
                  <c:v>1.3</c:v>
                </c:pt>
                <c:pt idx="10">
                  <c:v>1.4</c:v>
                </c:pt>
                <c:pt idx="11">
                  <c:v>1.5</c:v>
                </c:pt>
                <c:pt idx="12">
                  <c:v>1.6</c:v>
                </c:pt>
                <c:pt idx="13">
                  <c:v>1.7</c:v>
                </c:pt>
                <c:pt idx="14">
                  <c:v>1.8</c:v>
                </c:pt>
                <c:pt idx="15">
                  <c:v>1.9000000000000001</c:v>
                </c:pt>
                <c:pt idx="16">
                  <c:v>2</c:v>
                </c:pt>
                <c:pt idx="17">
                  <c:v>2.1</c:v>
                </c:pt>
                <c:pt idx="18">
                  <c:v>2.2000000000000002</c:v>
                </c:pt>
                <c:pt idx="19">
                  <c:v>2.2999999999999998</c:v>
                </c:pt>
                <c:pt idx="20">
                  <c:v>2.4</c:v>
                </c:pt>
                <c:pt idx="21">
                  <c:v>2.5</c:v>
                </c:pt>
                <c:pt idx="22">
                  <c:v>2.6</c:v>
                </c:pt>
                <c:pt idx="23">
                  <c:v>2.7</c:v>
                </c:pt>
                <c:pt idx="24">
                  <c:v>2.8</c:v>
                </c:pt>
                <c:pt idx="25">
                  <c:v>2.9</c:v>
                </c:pt>
                <c:pt idx="26">
                  <c:v>3</c:v>
                </c:pt>
                <c:pt idx="27">
                  <c:v>3.1</c:v>
                </c:pt>
                <c:pt idx="28">
                  <c:v>3.2</c:v>
                </c:pt>
                <c:pt idx="29">
                  <c:v>3.3</c:v>
                </c:pt>
                <c:pt idx="30">
                  <c:v>3.4</c:v>
                </c:pt>
                <c:pt idx="31">
                  <c:v>3.5</c:v>
                </c:pt>
                <c:pt idx="32">
                  <c:v>3.6</c:v>
                </c:pt>
                <c:pt idx="33">
                  <c:v>3.7</c:v>
                </c:pt>
                <c:pt idx="34">
                  <c:v>3.8</c:v>
                </c:pt>
                <c:pt idx="35">
                  <c:v>3.9</c:v>
                </c:pt>
                <c:pt idx="36">
                  <c:v>4</c:v>
                </c:pt>
                <c:pt idx="37">
                  <c:v>4.0999999999999996</c:v>
                </c:pt>
                <c:pt idx="38">
                  <c:v>4.2</c:v>
                </c:pt>
                <c:pt idx="39">
                  <c:v>4.3</c:v>
                </c:pt>
                <c:pt idx="40">
                  <c:v>4.4000000000000004</c:v>
                </c:pt>
                <c:pt idx="41">
                  <c:v>4.5</c:v>
                </c:pt>
                <c:pt idx="42">
                  <c:v>4.5999999999999996</c:v>
                </c:pt>
                <c:pt idx="43">
                  <c:v>4.7</c:v>
                </c:pt>
                <c:pt idx="44">
                  <c:v>4.8</c:v>
                </c:pt>
                <c:pt idx="45">
                  <c:v>4.9000000000000004</c:v>
                </c:pt>
                <c:pt idx="46">
                  <c:v>5</c:v>
                </c:pt>
                <c:pt idx="47">
                  <c:v>5.0999999999999996</c:v>
                </c:pt>
                <c:pt idx="48">
                  <c:v>5.2</c:v>
                </c:pt>
                <c:pt idx="49">
                  <c:v>5.3</c:v>
                </c:pt>
                <c:pt idx="50">
                  <c:v>5.4</c:v>
                </c:pt>
                <c:pt idx="51">
                  <c:v>5.5</c:v>
                </c:pt>
                <c:pt idx="52">
                  <c:v>5.6</c:v>
                </c:pt>
                <c:pt idx="53">
                  <c:v>5.7</c:v>
                </c:pt>
                <c:pt idx="54">
                  <c:v>5.8</c:v>
                </c:pt>
                <c:pt idx="55">
                  <c:v>5.9</c:v>
                </c:pt>
                <c:pt idx="56">
                  <c:v>6</c:v>
                </c:pt>
                <c:pt idx="57">
                  <c:v>6.1</c:v>
                </c:pt>
                <c:pt idx="58">
                  <c:v>6.2</c:v>
                </c:pt>
                <c:pt idx="59">
                  <c:v>6.3</c:v>
                </c:pt>
                <c:pt idx="60">
                  <c:v>6.4</c:v>
                </c:pt>
                <c:pt idx="61">
                  <c:v>6.5</c:v>
                </c:pt>
                <c:pt idx="62">
                  <c:v>6.6</c:v>
                </c:pt>
                <c:pt idx="63">
                  <c:v>6.7</c:v>
                </c:pt>
                <c:pt idx="64">
                  <c:v>6.8</c:v>
                </c:pt>
                <c:pt idx="65">
                  <c:v>6.9</c:v>
                </c:pt>
                <c:pt idx="66">
                  <c:v>7</c:v>
                </c:pt>
                <c:pt idx="67">
                  <c:v>7.1</c:v>
                </c:pt>
                <c:pt idx="68">
                  <c:v>7.2</c:v>
                </c:pt>
                <c:pt idx="69">
                  <c:v>7.3</c:v>
                </c:pt>
                <c:pt idx="70">
                  <c:v>7.4</c:v>
                </c:pt>
                <c:pt idx="71">
                  <c:v>7.5</c:v>
                </c:pt>
                <c:pt idx="72">
                  <c:v>7.6</c:v>
                </c:pt>
                <c:pt idx="73">
                  <c:v>7.7</c:v>
                </c:pt>
                <c:pt idx="74">
                  <c:v>7.8</c:v>
                </c:pt>
                <c:pt idx="75">
                  <c:v>7.9</c:v>
                </c:pt>
                <c:pt idx="76">
                  <c:v>8</c:v>
                </c:pt>
                <c:pt idx="77">
                  <c:v>8.1</c:v>
                </c:pt>
                <c:pt idx="78">
                  <c:v>8.2000000000000011</c:v>
                </c:pt>
                <c:pt idx="79">
                  <c:v>8.3000000000000007</c:v>
                </c:pt>
                <c:pt idx="80">
                  <c:v>8.4</c:v>
                </c:pt>
                <c:pt idx="81">
                  <c:v>8.5</c:v>
                </c:pt>
                <c:pt idx="82">
                  <c:v>8.6</c:v>
                </c:pt>
                <c:pt idx="83">
                  <c:v>8.7000000000000011</c:v>
                </c:pt>
                <c:pt idx="84">
                  <c:v>8.8000000000000007</c:v>
                </c:pt>
                <c:pt idx="85">
                  <c:v>8.9</c:v>
                </c:pt>
                <c:pt idx="86">
                  <c:v>9</c:v>
                </c:pt>
                <c:pt idx="87">
                  <c:v>9.1</c:v>
                </c:pt>
                <c:pt idx="88">
                  <c:v>9.2000000000000011</c:v>
                </c:pt>
                <c:pt idx="89">
                  <c:v>9.3000000000000007</c:v>
                </c:pt>
                <c:pt idx="90">
                  <c:v>9.4</c:v>
                </c:pt>
                <c:pt idx="91">
                  <c:v>9.5</c:v>
                </c:pt>
                <c:pt idx="92">
                  <c:v>9.6</c:v>
                </c:pt>
                <c:pt idx="93">
                  <c:v>9.7000000000000011</c:v>
                </c:pt>
                <c:pt idx="94">
                  <c:v>9.8000000000000007</c:v>
                </c:pt>
              </c:numCache>
            </c:numRef>
          </c:yVal>
          <c:smooth val="1"/>
        </c:ser>
        <c:ser>
          <c:idx val="1"/>
          <c:order val="1"/>
          <c:tx>
            <c:strRef>
              <c:f>'specific energy'!$E$1</c:f>
              <c:strCache>
                <c:ptCount val="1"/>
              </c:strCache>
            </c:strRef>
          </c:tx>
          <c:spPr>
            <a:ln w="26035">
              <a:solidFill>
                <a:srgbClr val="FF00FF"/>
              </a:solidFill>
              <a:prstDash val="solid"/>
            </a:ln>
          </c:spPr>
          <c:marker>
            <c:symbol val="none"/>
          </c:marker>
          <c:xVal>
            <c:numRef>
              <c:f>'specific energy'!$C$2:$C$97</c:f>
              <c:numCache>
                <c:formatCode>General</c:formatCode>
                <c:ptCount val="96"/>
                <c:pt idx="0">
                  <c:v>10.046045918367346</c:v>
                </c:pt>
                <c:pt idx="1">
                  <c:v>6.6734693877551026</c:v>
                </c:pt>
                <c:pt idx="2">
                  <c:v>4.8871315192743756</c:v>
                </c:pt>
                <c:pt idx="3">
                  <c:v>3.8497292794668887</c:v>
                </c:pt>
                <c:pt idx="4">
                  <c:v>3.2115114795918362</c:v>
                </c:pt>
                <c:pt idx="5">
                  <c:v>2.8053917863441673</c:v>
                </c:pt>
                <c:pt idx="6">
                  <c:v>2.5433673469387759</c:v>
                </c:pt>
                <c:pt idx="7">
                  <c:v>2.3755102040816332</c:v>
                </c:pt>
                <c:pt idx="8">
                  <c:v>2.2717828798185939</c:v>
                </c:pt>
                <c:pt idx="9">
                  <c:v>2.2132351165318198</c:v>
                </c:pt>
                <c:pt idx="10">
                  <c:v>2.1874323198667227</c:v>
                </c:pt>
                <c:pt idx="11">
                  <c:v>2.1859410430839001</c:v>
                </c:pt>
                <c:pt idx="12">
                  <c:v>2.2028778698979594</c:v>
                </c:pt>
                <c:pt idx="13">
                  <c:v>2.2340371442694731</c:v>
                </c:pt>
                <c:pt idx="14">
                  <c:v>2.2763479465860419</c:v>
                </c:pt>
                <c:pt idx="15">
                  <c:v>2.3275255808694673</c:v>
                </c:pt>
                <c:pt idx="16">
                  <c:v>2.3858418367346936</c:v>
                </c:pt>
                <c:pt idx="17">
                  <c:v>2.4499699199407647</c:v>
                </c:pt>
                <c:pt idx="18">
                  <c:v>2.5188775510204082</c:v>
                </c:pt>
                <c:pt idx="19">
                  <c:v>2.5917518614250992</c:v>
                </c:pt>
                <c:pt idx="20">
                  <c:v>2.6679457199546484</c:v>
                </c:pt>
                <c:pt idx="21">
                  <c:v>2.7469387755102042</c:v>
                </c:pt>
                <c:pt idx="22">
                  <c:v>2.8283087791329553</c:v>
                </c:pt>
                <c:pt idx="23">
                  <c:v>2.9117101984826852</c:v>
                </c:pt>
                <c:pt idx="24">
                  <c:v>2.9968580799666795</c:v>
                </c:pt>
                <c:pt idx="25">
                  <c:v>3.0835157368536001</c:v>
                </c:pt>
                <c:pt idx="26">
                  <c:v>3.1714852607709751</c:v>
                </c:pt>
                <c:pt idx="27">
                  <c:v>3.2606001401601228</c:v>
                </c:pt>
                <c:pt idx="28">
                  <c:v>3.35071946747449</c:v>
                </c:pt>
                <c:pt idx="29">
                  <c:v>3.4417233560090708</c:v>
                </c:pt>
                <c:pt idx="30">
                  <c:v>3.5335092860673685</c:v>
                </c:pt>
                <c:pt idx="31">
                  <c:v>3.6259891711786754</c:v>
                </c:pt>
                <c:pt idx="32">
                  <c:v>3.7190869866465106</c:v>
                </c:pt>
                <c:pt idx="33">
                  <c:v>3.8127368405360684</c:v>
                </c:pt>
                <c:pt idx="34">
                  <c:v>3.9068813952173671</c:v>
                </c:pt>
                <c:pt idx="35">
                  <c:v>4.0014705685035352</c:v>
                </c:pt>
                <c:pt idx="36">
                  <c:v>4.0964604591836746</c:v>
                </c:pt>
                <c:pt idx="37">
                  <c:v>4.1918124537143822</c:v>
                </c:pt>
                <c:pt idx="38">
                  <c:v>4.2874924799851915</c:v>
                </c:pt>
                <c:pt idx="39">
                  <c:v>4.3834703811216222</c:v>
                </c:pt>
                <c:pt idx="40">
                  <c:v>4.4797193877551029</c:v>
                </c:pt>
                <c:pt idx="41">
                  <c:v>4.5762156714537676</c:v>
                </c:pt>
                <c:pt idx="42">
                  <c:v>4.6729379653562733</c:v>
                </c:pt>
                <c:pt idx="43">
                  <c:v>4.7698672406943778</c:v>
                </c:pt>
                <c:pt idx="44">
                  <c:v>4.8669864299886614</c:v>
                </c:pt>
                <c:pt idx="45">
                  <c:v>4.9642801893768764</c:v>
                </c:pt>
                <c:pt idx="46">
                  <c:v>5.0617346938775505</c:v>
                </c:pt>
                <c:pt idx="47">
                  <c:v>5.1593374604743865</c:v>
                </c:pt>
                <c:pt idx="48">
                  <c:v>5.25707719478324</c:v>
                </c:pt>
                <c:pt idx="49">
                  <c:v>5.3549436577763876</c:v>
                </c:pt>
                <c:pt idx="50">
                  <c:v>5.4529275496206715</c:v>
                </c:pt>
                <c:pt idx="51">
                  <c:v>5.5510204081632661</c:v>
                </c:pt>
                <c:pt idx="52">
                  <c:v>5.6492145199916699</c:v>
                </c:pt>
                <c:pt idx="53">
                  <c:v>5.7475028423188297</c:v>
                </c:pt>
                <c:pt idx="54">
                  <c:v>5.8458789342133999</c:v>
                </c:pt>
                <c:pt idx="55">
                  <c:v>5.944336895918954</c:v>
                </c:pt>
                <c:pt idx="56">
                  <c:v>6.0428713151927438</c:v>
                </c:pt>
                <c:pt idx="57">
                  <c:v>6.1414772197511089</c:v>
                </c:pt>
                <c:pt idx="58">
                  <c:v>6.2401500350400312</c:v>
                </c:pt>
                <c:pt idx="59">
                  <c:v>6.3388855466600837</c:v>
                </c:pt>
                <c:pt idx="60">
                  <c:v>6.4376798668686224</c:v>
                </c:pt>
                <c:pt idx="61">
                  <c:v>6.5365294046612741</c:v>
                </c:pt>
                <c:pt idx="62">
                  <c:v>6.6354308390022663</c:v>
                </c:pt>
                <c:pt idx="63">
                  <c:v>6.7343810948304474</c:v>
                </c:pt>
                <c:pt idx="64">
                  <c:v>6.8333773215168421</c:v>
                </c:pt>
                <c:pt idx="65">
                  <c:v>6.932416873491678</c:v>
                </c:pt>
                <c:pt idx="66">
                  <c:v>7.0314972927946711</c:v>
                </c:pt>
                <c:pt idx="67">
                  <c:v>7.1306162933334409</c:v>
                </c:pt>
                <c:pt idx="68">
                  <c:v>7.2297717466616289</c:v>
                </c:pt>
                <c:pt idx="69">
                  <c:v>7.328961669111254</c:v>
                </c:pt>
                <c:pt idx="70">
                  <c:v>7.4281842101340168</c:v>
                </c:pt>
                <c:pt idx="71">
                  <c:v>7.5274376417233553</c:v>
                </c:pt>
                <c:pt idx="72">
                  <c:v>7.6267203488043416</c:v>
                </c:pt>
                <c:pt idx="73">
                  <c:v>7.7260308204914612</c:v>
                </c:pt>
                <c:pt idx="74">
                  <c:v>7.825367642125884</c:v>
                </c:pt>
                <c:pt idx="75">
                  <c:v>7.9247294880137611</c:v>
                </c:pt>
                <c:pt idx="76">
                  <c:v>8.0241151147959187</c:v>
                </c:pt>
                <c:pt idx="77">
                  <c:v>8.1235233553869648</c:v>
                </c:pt>
                <c:pt idx="78">
                  <c:v>8.2229531134285949</c:v>
                </c:pt>
                <c:pt idx="79">
                  <c:v>8.3224033582078523</c:v>
                </c:pt>
                <c:pt idx="80">
                  <c:v>8.4218731199962988</c:v>
                </c:pt>
                <c:pt idx="81">
                  <c:v>8.5213614857707753</c:v>
                </c:pt>
                <c:pt idx="82">
                  <c:v>8.620867595280405</c:v>
                </c:pt>
                <c:pt idx="83">
                  <c:v>8.7203906374281779</c:v>
                </c:pt>
                <c:pt idx="84">
                  <c:v>8.819929846938777</c:v>
                </c:pt>
                <c:pt idx="85">
                  <c:v>8.9194845012869486</c:v>
                </c:pt>
                <c:pt idx="86">
                  <c:v>9.0190539178634435</c:v>
                </c:pt>
                <c:pt idx="87">
                  <c:v>9.1186374513577917</c:v>
                </c:pt>
                <c:pt idx="88">
                  <c:v>9.2182344913390679</c:v>
                </c:pt>
                <c:pt idx="89">
                  <c:v>9.3178444600177937</c:v>
                </c:pt>
                <c:pt idx="90">
                  <c:v>9.4174668101735968</c:v>
                </c:pt>
                <c:pt idx="91">
                  <c:v>9.5171010232347761</c:v>
                </c:pt>
                <c:pt idx="92">
                  <c:v>9.6167466074971646</c:v>
                </c:pt>
                <c:pt idx="93">
                  <c:v>9.7164030964708115</c:v>
                </c:pt>
                <c:pt idx="94">
                  <c:v>9.8160700473442208</c:v>
                </c:pt>
                <c:pt idx="95">
                  <c:v>0</c:v>
                </c:pt>
              </c:numCache>
            </c:numRef>
          </c:xVal>
          <c:yVal>
            <c:numRef>
              <c:f>'specific energy'!$E$2:$E$97</c:f>
              <c:numCache>
                <c:formatCode>General</c:formatCode>
                <c:ptCount val="96"/>
                <c:pt idx="0">
                  <c:v>10.046045918367346</c:v>
                </c:pt>
                <c:pt idx="1">
                  <c:v>6.6734693877551026</c:v>
                </c:pt>
                <c:pt idx="2">
                  <c:v>4.8871315192743756</c:v>
                </c:pt>
                <c:pt idx="3">
                  <c:v>3.8497292794668887</c:v>
                </c:pt>
                <c:pt idx="4">
                  <c:v>3.2115114795918362</c:v>
                </c:pt>
                <c:pt idx="5">
                  <c:v>2.8053917863441673</c:v>
                </c:pt>
                <c:pt idx="6">
                  <c:v>2.5433673469387759</c:v>
                </c:pt>
                <c:pt idx="7">
                  <c:v>2.3755102040816332</c:v>
                </c:pt>
                <c:pt idx="8">
                  <c:v>2.2717828798185939</c:v>
                </c:pt>
                <c:pt idx="9">
                  <c:v>2.2132351165318198</c:v>
                </c:pt>
                <c:pt idx="10">
                  <c:v>2.1874323198667227</c:v>
                </c:pt>
                <c:pt idx="11">
                  <c:v>2.1859410430839001</c:v>
                </c:pt>
                <c:pt idx="12">
                  <c:v>2.2028778698979594</c:v>
                </c:pt>
                <c:pt idx="13">
                  <c:v>2.2340371442694731</c:v>
                </c:pt>
                <c:pt idx="14">
                  <c:v>2.2763479465860419</c:v>
                </c:pt>
                <c:pt idx="15">
                  <c:v>2.3275255808694673</c:v>
                </c:pt>
                <c:pt idx="16">
                  <c:v>2.3858418367346936</c:v>
                </c:pt>
                <c:pt idx="17">
                  <c:v>2.4499699199407647</c:v>
                </c:pt>
                <c:pt idx="18">
                  <c:v>2.5188775510204082</c:v>
                </c:pt>
                <c:pt idx="19">
                  <c:v>2.5917518614250992</c:v>
                </c:pt>
                <c:pt idx="20">
                  <c:v>2.6679457199546484</c:v>
                </c:pt>
                <c:pt idx="21">
                  <c:v>2.7469387755102042</c:v>
                </c:pt>
                <c:pt idx="22">
                  <c:v>2.8283087791329553</c:v>
                </c:pt>
                <c:pt idx="23">
                  <c:v>2.9117101984826852</c:v>
                </c:pt>
                <c:pt idx="24">
                  <c:v>2.9968580799666795</c:v>
                </c:pt>
                <c:pt idx="25">
                  <c:v>3.0835157368536001</c:v>
                </c:pt>
                <c:pt idx="26">
                  <c:v>3.1714852607709751</c:v>
                </c:pt>
                <c:pt idx="27">
                  <c:v>3.2606001401601228</c:v>
                </c:pt>
                <c:pt idx="28">
                  <c:v>3.35071946747449</c:v>
                </c:pt>
                <c:pt idx="29">
                  <c:v>3.4417233560090708</c:v>
                </c:pt>
                <c:pt idx="30">
                  <c:v>3.5335092860673685</c:v>
                </c:pt>
                <c:pt idx="31">
                  <c:v>3.6259891711786754</c:v>
                </c:pt>
                <c:pt idx="32">
                  <c:v>3.7190869866465106</c:v>
                </c:pt>
                <c:pt idx="33">
                  <c:v>3.8127368405360684</c:v>
                </c:pt>
                <c:pt idx="34">
                  <c:v>3.9068813952173671</c:v>
                </c:pt>
                <c:pt idx="35">
                  <c:v>4.0014705685035352</c:v>
                </c:pt>
                <c:pt idx="36">
                  <c:v>4.0964604591836746</c:v>
                </c:pt>
                <c:pt idx="37">
                  <c:v>4.1918124537143822</c:v>
                </c:pt>
                <c:pt idx="38">
                  <c:v>4.2874924799851915</c:v>
                </c:pt>
                <c:pt idx="39">
                  <c:v>4.3834703811216222</c:v>
                </c:pt>
                <c:pt idx="40">
                  <c:v>4.4797193877551029</c:v>
                </c:pt>
                <c:pt idx="41">
                  <c:v>4.5762156714537676</c:v>
                </c:pt>
                <c:pt idx="42">
                  <c:v>4.6729379653562733</c:v>
                </c:pt>
                <c:pt idx="43">
                  <c:v>4.7698672406943778</c:v>
                </c:pt>
                <c:pt idx="44">
                  <c:v>4.8669864299886614</c:v>
                </c:pt>
                <c:pt idx="45">
                  <c:v>4.9642801893768764</c:v>
                </c:pt>
                <c:pt idx="46">
                  <c:v>5.0617346938775505</c:v>
                </c:pt>
                <c:pt idx="47">
                  <c:v>5.1593374604743865</c:v>
                </c:pt>
                <c:pt idx="48">
                  <c:v>5.25707719478324</c:v>
                </c:pt>
                <c:pt idx="49">
                  <c:v>5.3549436577763876</c:v>
                </c:pt>
                <c:pt idx="50">
                  <c:v>5.4529275496206715</c:v>
                </c:pt>
                <c:pt idx="51">
                  <c:v>5.5510204081632661</c:v>
                </c:pt>
                <c:pt idx="52">
                  <c:v>5.6492145199916699</c:v>
                </c:pt>
                <c:pt idx="53">
                  <c:v>5.7475028423188297</c:v>
                </c:pt>
                <c:pt idx="54">
                  <c:v>5.8458789342133999</c:v>
                </c:pt>
                <c:pt idx="55">
                  <c:v>5.944336895918954</c:v>
                </c:pt>
                <c:pt idx="56">
                  <c:v>6.0428713151927438</c:v>
                </c:pt>
                <c:pt idx="57">
                  <c:v>6.1414772197511089</c:v>
                </c:pt>
                <c:pt idx="58">
                  <c:v>6.2401500350400312</c:v>
                </c:pt>
                <c:pt idx="59">
                  <c:v>6.3388855466600837</c:v>
                </c:pt>
                <c:pt idx="60">
                  <c:v>6.4376798668686224</c:v>
                </c:pt>
                <c:pt idx="61">
                  <c:v>6.5365294046612741</c:v>
                </c:pt>
                <c:pt idx="62">
                  <c:v>6.6354308390022663</c:v>
                </c:pt>
                <c:pt idx="63">
                  <c:v>6.7343810948304474</c:v>
                </c:pt>
                <c:pt idx="64">
                  <c:v>6.8333773215168421</c:v>
                </c:pt>
                <c:pt idx="65">
                  <c:v>6.932416873491678</c:v>
                </c:pt>
                <c:pt idx="66">
                  <c:v>7.0314972927946711</c:v>
                </c:pt>
                <c:pt idx="67">
                  <c:v>7.1306162933334409</c:v>
                </c:pt>
                <c:pt idx="68">
                  <c:v>7.2297717466616289</c:v>
                </c:pt>
                <c:pt idx="69">
                  <c:v>7.328961669111254</c:v>
                </c:pt>
                <c:pt idx="70">
                  <c:v>7.4281842101340168</c:v>
                </c:pt>
                <c:pt idx="71">
                  <c:v>7.5274376417233553</c:v>
                </c:pt>
                <c:pt idx="72">
                  <c:v>7.6267203488043416</c:v>
                </c:pt>
                <c:pt idx="73">
                  <c:v>7.7260308204914612</c:v>
                </c:pt>
                <c:pt idx="74">
                  <c:v>7.825367642125884</c:v>
                </c:pt>
                <c:pt idx="75">
                  <c:v>7.9247294880137611</c:v>
                </c:pt>
                <c:pt idx="76">
                  <c:v>8.0241151147959187</c:v>
                </c:pt>
                <c:pt idx="77">
                  <c:v>8.1235233553869648</c:v>
                </c:pt>
                <c:pt idx="78">
                  <c:v>8.2229531134285949</c:v>
                </c:pt>
                <c:pt idx="79">
                  <c:v>8.3224033582078523</c:v>
                </c:pt>
                <c:pt idx="80">
                  <c:v>8.4218731199962988</c:v>
                </c:pt>
                <c:pt idx="81">
                  <c:v>8.5213614857707753</c:v>
                </c:pt>
                <c:pt idx="82">
                  <c:v>8.620867595280405</c:v>
                </c:pt>
                <c:pt idx="83">
                  <c:v>8.7203906374281779</c:v>
                </c:pt>
                <c:pt idx="84">
                  <c:v>8.819929846938777</c:v>
                </c:pt>
                <c:pt idx="85">
                  <c:v>8.9194845012869486</c:v>
                </c:pt>
                <c:pt idx="86">
                  <c:v>9.0190539178634435</c:v>
                </c:pt>
                <c:pt idx="87">
                  <c:v>9.1186374513577917</c:v>
                </c:pt>
                <c:pt idx="88">
                  <c:v>9.2182344913390679</c:v>
                </c:pt>
                <c:pt idx="89">
                  <c:v>9.3178444600177937</c:v>
                </c:pt>
                <c:pt idx="90">
                  <c:v>9.4174668101735968</c:v>
                </c:pt>
                <c:pt idx="91">
                  <c:v>9.5171010232347761</c:v>
                </c:pt>
                <c:pt idx="92">
                  <c:v>9.6167466074971646</c:v>
                </c:pt>
                <c:pt idx="93">
                  <c:v>9.7164030964708115</c:v>
                </c:pt>
                <c:pt idx="94">
                  <c:v>9.8160700473442208</c:v>
                </c:pt>
                <c:pt idx="95">
                  <c:v>0</c:v>
                </c:pt>
              </c:numCache>
            </c:numRef>
          </c:yVal>
          <c:smooth val="1"/>
        </c:ser>
        <c:axId val="141026816"/>
        <c:axId val="141028736"/>
      </c:scatterChart>
      <c:valAx>
        <c:axId val="141026816"/>
        <c:scaling>
          <c:orientation val="minMax"/>
          <c:max val="4"/>
        </c:scaling>
        <c:axPos val="b"/>
        <c:title>
          <c:tx>
            <c:rich>
              <a:bodyPr/>
              <a:lstStyle/>
              <a:p>
                <a:pPr>
                  <a:defRPr sz="1640" b="0" i="0" u="none" strike="noStrike" baseline="0">
                    <a:solidFill>
                      <a:srgbClr val="000000"/>
                    </a:solidFill>
                    <a:latin typeface="Times New Roman"/>
                    <a:ea typeface="Times New Roman"/>
                    <a:cs typeface="Times New Roman"/>
                  </a:defRPr>
                </a:pPr>
                <a:r>
                  <a:t>E</a:t>
                </a:r>
              </a:p>
            </c:rich>
          </c:tx>
          <c:layout>
            <c:manualLayout>
              <c:xMode val="edge"/>
              <c:yMode val="edge"/>
              <c:x val="0.52258064516129021"/>
              <c:y val="0.89508928571428559"/>
            </c:manualLayout>
          </c:layout>
          <c:spPr>
            <a:noFill/>
            <a:ln w="26035">
              <a:noFill/>
            </a:ln>
          </c:spPr>
        </c:title>
        <c:numFmt formatCode="General" sourceLinked="1"/>
        <c:majorTickMark val="cross"/>
        <c:minorTickMark val="out"/>
        <c:tickLblPos val="nextTo"/>
        <c:spPr>
          <a:ln w="3254">
            <a:solidFill>
              <a:srgbClr val="000000"/>
            </a:solidFill>
            <a:prstDash val="solid"/>
          </a:ln>
        </c:spPr>
        <c:txPr>
          <a:bodyPr rot="0" vert="horz"/>
          <a:lstStyle/>
          <a:p>
            <a:pPr>
              <a:defRPr sz="1640" b="0" i="0" u="none" strike="noStrike" baseline="0">
                <a:solidFill>
                  <a:srgbClr val="000000"/>
                </a:solidFill>
                <a:latin typeface="Times New Roman"/>
                <a:ea typeface="Times New Roman"/>
                <a:cs typeface="Times New Roman"/>
              </a:defRPr>
            </a:pPr>
            <a:endParaRPr lang="en-US"/>
          </a:p>
        </c:txPr>
        <c:crossAx val="141028736"/>
        <c:crosses val="autoZero"/>
        <c:crossBetween val="midCat"/>
        <c:majorUnit val="1"/>
        <c:minorUnit val="0.1"/>
      </c:valAx>
      <c:valAx>
        <c:axId val="141028736"/>
        <c:scaling>
          <c:orientation val="minMax"/>
          <c:max val="4"/>
        </c:scaling>
        <c:axPos val="l"/>
        <c:title>
          <c:tx>
            <c:rich>
              <a:bodyPr/>
              <a:lstStyle/>
              <a:p>
                <a:pPr>
                  <a:defRPr sz="1640" b="0" i="0" u="none" strike="noStrike" baseline="0">
                    <a:solidFill>
                      <a:srgbClr val="000000"/>
                    </a:solidFill>
                    <a:latin typeface="Times New Roman"/>
                    <a:ea typeface="Times New Roman"/>
                    <a:cs typeface="Times New Roman"/>
                  </a:defRPr>
                </a:pPr>
                <a:r>
                  <a:t>y</a:t>
                </a:r>
              </a:p>
            </c:rich>
          </c:tx>
          <c:layout>
            <c:manualLayout>
              <c:xMode val="edge"/>
              <c:yMode val="edge"/>
              <c:x val="2.1505376344086027E-2"/>
              <c:y val="0.4642857142857143"/>
            </c:manualLayout>
          </c:layout>
          <c:spPr>
            <a:noFill/>
            <a:ln w="26035">
              <a:noFill/>
            </a:ln>
          </c:spPr>
        </c:title>
        <c:numFmt formatCode="General" sourceLinked="1"/>
        <c:majorTickMark val="cross"/>
        <c:minorTickMark val="out"/>
        <c:tickLblPos val="nextTo"/>
        <c:spPr>
          <a:ln w="3254">
            <a:solidFill>
              <a:srgbClr val="000000"/>
            </a:solidFill>
            <a:prstDash val="solid"/>
          </a:ln>
        </c:spPr>
        <c:txPr>
          <a:bodyPr rot="0" vert="horz"/>
          <a:lstStyle/>
          <a:p>
            <a:pPr>
              <a:defRPr sz="1640" b="0" i="0" u="none" strike="noStrike" baseline="0">
                <a:solidFill>
                  <a:srgbClr val="000000"/>
                </a:solidFill>
                <a:latin typeface="Times New Roman"/>
                <a:ea typeface="Times New Roman"/>
                <a:cs typeface="Times New Roman"/>
              </a:defRPr>
            </a:pPr>
            <a:endParaRPr lang="en-US"/>
          </a:p>
        </c:txPr>
        <c:crossAx val="141026816"/>
        <c:crosses val="autoZero"/>
        <c:crossBetween val="midCat"/>
        <c:majorUnit val="1"/>
        <c:minorUnit val="0.1"/>
      </c:valAx>
      <c:spPr>
        <a:noFill/>
        <a:ln w="13018">
          <a:solidFill>
            <a:srgbClr val="808080"/>
          </a:solidFill>
          <a:prstDash val="solid"/>
        </a:ln>
      </c:spPr>
    </c:plotArea>
    <c:plotVisOnly val="1"/>
    <c:dispBlanksAs val="gap"/>
  </c:chart>
  <c:spPr>
    <a:noFill/>
    <a:ln>
      <a:noFill/>
    </a:ln>
  </c:spPr>
  <c:txPr>
    <a:bodyPr/>
    <a:lstStyle/>
    <a:p>
      <a:pPr>
        <a:defRPr sz="1640" b="0" i="0" u="none" strike="noStrike" baseline="0">
          <a:solidFill>
            <a:srgbClr val="000000"/>
          </a:solidFill>
          <a:latin typeface="Times New Roman"/>
          <a:ea typeface="Times New Roman"/>
          <a:cs typeface="Times New Roman"/>
        </a:defRPr>
      </a:pPr>
      <a:endParaRPr lang="en-US"/>
    </a:p>
  </c:txPr>
  <c:externalData r:id="rId1"/>
</c:chartSpace>
</file>

<file path=ppt/charts/chart7.xml><?xml version="1.0" encoding="utf-8"?>
<c:chartSpace xmlns:c="http://schemas.openxmlformats.org/drawingml/2006/chart" xmlns:a="http://schemas.openxmlformats.org/drawingml/2006/main" xmlns:r="http://schemas.openxmlformats.org/officeDocument/2006/relationships">
  <c:lang val="en-US"/>
  <c:chart>
    <c:plotArea>
      <c:layout>
        <c:manualLayout>
          <c:layoutTarget val="inner"/>
          <c:xMode val="edge"/>
          <c:yMode val="edge"/>
          <c:x val="0.1698924731182796"/>
          <c:y val="0.18303571428571427"/>
          <c:w val="0.75053763440860222"/>
          <c:h val="0.6004464285714286"/>
        </c:manualLayout>
      </c:layout>
      <c:scatterChart>
        <c:scatterStyle val="smoothMarker"/>
        <c:ser>
          <c:idx val="0"/>
          <c:order val="0"/>
          <c:tx>
            <c:strRef>
              <c:f>'specific energy'!$D$1</c:f>
              <c:strCache>
                <c:ptCount val="1"/>
                <c:pt idx="0">
                  <c:v>y</c:v>
                </c:pt>
              </c:strCache>
            </c:strRef>
          </c:tx>
          <c:spPr>
            <a:ln w="39053">
              <a:solidFill>
                <a:srgbClr val="000080"/>
              </a:solidFill>
              <a:prstDash val="solid"/>
            </a:ln>
          </c:spPr>
          <c:marker>
            <c:symbol val="none"/>
          </c:marker>
          <c:xVal>
            <c:numRef>
              <c:f>'specific energy'!$C$2:$C$97</c:f>
              <c:numCache>
                <c:formatCode>General</c:formatCode>
                <c:ptCount val="96"/>
                <c:pt idx="0">
                  <c:v>10.046045918367346</c:v>
                </c:pt>
                <c:pt idx="1">
                  <c:v>6.6734693877551026</c:v>
                </c:pt>
                <c:pt idx="2">
                  <c:v>4.8871315192743756</c:v>
                </c:pt>
                <c:pt idx="3">
                  <c:v>3.8497292794668887</c:v>
                </c:pt>
                <c:pt idx="4">
                  <c:v>3.2115114795918362</c:v>
                </c:pt>
                <c:pt idx="5">
                  <c:v>2.8053917863441673</c:v>
                </c:pt>
                <c:pt idx="6">
                  <c:v>2.5433673469387759</c:v>
                </c:pt>
                <c:pt idx="7">
                  <c:v>2.3755102040816332</c:v>
                </c:pt>
                <c:pt idx="8">
                  <c:v>2.2717828798185939</c:v>
                </c:pt>
                <c:pt idx="9">
                  <c:v>2.2132351165318198</c:v>
                </c:pt>
                <c:pt idx="10">
                  <c:v>2.1874323198667227</c:v>
                </c:pt>
                <c:pt idx="11">
                  <c:v>2.1859410430839001</c:v>
                </c:pt>
                <c:pt idx="12">
                  <c:v>2.2028778698979594</c:v>
                </c:pt>
                <c:pt idx="13">
                  <c:v>2.2340371442694731</c:v>
                </c:pt>
                <c:pt idx="14">
                  <c:v>2.2763479465860419</c:v>
                </c:pt>
                <c:pt idx="15">
                  <c:v>2.3275255808694673</c:v>
                </c:pt>
                <c:pt idx="16">
                  <c:v>2.3858418367346936</c:v>
                </c:pt>
                <c:pt idx="17">
                  <c:v>2.4499699199407647</c:v>
                </c:pt>
                <c:pt idx="18">
                  <c:v>2.5188775510204082</c:v>
                </c:pt>
                <c:pt idx="19">
                  <c:v>2.5917518614250992</c:v>
                </c:pt>
                <c:pt idx="20">
                  <c:v>2.6679457199546484</c:v>
                </c:pt>
                <c:pt idx="21">
                  <c:v>2.7469387755102042</c:v>
                </c:pt>
                <c:pt idx="22">
                  <c:v>2.8283087791329553</c:v>
                </c:pt>
                <c:pt idx="23">
                  <c:v>2.9117101984826852</c:v>
                </c:pt>
                <c:pt idx="24">
                  <c:v>2.9968580799666795</c:v>
                </c:pt>
                <c:pt idx="25">
                  <c:v>3.0835157368536001</c:v>
                </c:pt>
                <c:pt idx="26">
                  <c:v>3.1714852607709751</c:v>
                </c:pt>
                <c:pt idx="27">
                  <c:v>3.2606001401601228</c:v>
                </c:pt>
                <c:pt idx="28">
                  <c:v>3.35071946747449</c:v>
                </c:pt>
                <c:pt idx="29">
                  <c:v>3.4417233560090708</c:v>
                </c:pt>
                <c:pt idx="30">
                  <c:v>3.5335092860673685</c:v>
                </c:pt>
                <c:pt idx="31">
                  <c:v>3.6259891711786754</c:v>
                </c:pt>
                <c:pt idx="32">
                  <c:v>3.7190869866465106</c:v>
                </c:pt>
                <c:pt idx="33">
                  <c:v>3.8127368405360684</c:v>
                </c:pt>
                <c:pt idx="34">
                  <c:v>3.9068813952173671</c:v>
                </c:pt>
                <c:pt idx="35">
                  <c:v>4.0014705685035352</c:v>
                </c:pt>
                <c:pt idx="36">
                  <c:v>4.0964604591836746</c:v>
                </c:pt>
                <c:pt idx="37">
                  <c:v>4.1918124537143822</c:v>
                </c:pt>
                <c:pt idx="38">
                  <c:v>4.2874924799851915</c:v>
                </c:pt>
                <c:pt idx="39">
                  <c:v>4.3834703811216222</c:v>
                </c:pt>
                <c:pt idx="40">
                  <c:v>4.4797193877551029</c:v>
                </c:pt>
                <c:pt idx="41">
                  <c:v>4.5762156714537676</c:v>
                </c:pt>
                <c:pt idx="42">
                  <c:v>4.6729379653562733</c:v>
                </c:pt>
                <c:pt idx="43">
                  <c:v>4.7698672406943778</c:v>
                </c:pt>
                <c:pt idx="44">
                  <c:v>4.8669864299886614</c:v>
                </c:pt>
                <c:pt idx="45">
                  <c:v>4.9642801893768764</c:v>
                </c:pt>
                <c:pt idx="46">
                  <c:v>5.0617346938775505</c:v>
                </c:pt>
                <c:pt idx="47">
                  <c:v>5.1593374604743865</c:v>
                </c:pt>
                <c:pt idx="48">
                  <c:v>5.25707719478324</c:v>
                </c:pt>
                <c:pt idx="49">
                  <c:v>5.3549436577763876</c:v>
                </c:pt>
                <c:pt idx="50">
                  <c:v>5.4529275496206715</c:v>
                </c:pt>
                <c:pt idx="51">
                  <c:v>5.5510204081632661</c:v>
                </c:pt>
                <c:pt idx="52">
                  <c:v>5.6492145199916699</c:v>
                </c:pt>
                <c:pt idx="53">
                  <c:v>5.7475028423188297</c:v>
                </c:pt>
                <c:pt idx="54">
                  <c:v>5.8458789342133999</c:v>
                </c:pt>
                <c:pt idx="55">
                  <c:v>5.944336895918954</c:v>
                </c:pt>
                <c:pt idx="56">
                  <c:v>6.0428713151927438</c:v>
                </c:pt>
                <c:pt idx="57">
                  <c:v>6.1414772197511089</c:v>
                </c:pt>
                <c:pt idx="58">
                  <c:v>6.2401500350400312</c:v>
                </c:pt>
                <c:pt idx="59">
                  <c:v>6.3388855466600837</c:v>
                </c:pt>
                <c:pt idx="60">
                  <c:v>6.4376798668686224</c:v>
                </c:pt>
                <c:pt idx="61">
                  <c:v>6.5365294046612741</c:v>
                </c:pt>
                <c:pt idx="62">
                  <c:v>6.6354308390022663</c:v>
                </c:pt>
                <c:pt idx="63">
                  <c:v>6.7343810948304474</c:v>
                </c:pt>
                <c:pt idx="64">
                  <c:v>6.8333773215168421</c:v>
                </c:pt>
                <c:pt idx="65">
                  <c:v>6.932416873491678</c:v>
                </c:pt>
                <c:pt idx="66">
                  <c:v>7.0314972927946711</c:v>
                </c:pt>
                <c:pt idx="67">
                  <c:v>7.1306162933334409</c:v>
                </c:pt>
                <c:pt idx="68">
                  <c:v>7.2297717466616289</c:v>
                </c:pt>
                <c:pt idx="69">
                  <c:v>7.328961669111254</c:v>
                </c:pt>
                <c:pt idx="70">
                  <c:v>7.4281842101340168</c:v>
                </c:pt>
                <c:pt idx="71">
                  <c:v>7.5274376417233553</c:v>
                </c:pt>
                <c:pt idx="72">
                  <c:v>7.6267203488043416</c:v>
                </c:pt>
                <c:pt idx="73">
                  <c:v>7.7260308204914612</c:v>
                </c:pt>
                <c:pt idx="74">
                  <c:v>7.825367642125884</c:v>
                </c:pt>
                <c:pt idx="75">
                  <c:v>7.9247294880137611</c:v>
                </c:pt>
                <c:pt idx="76">
                  <c:v>8.0241151147959187</c:v>
                </c:pt>
                <c:pt idx="77">
                  <c:v>8.1235233553869648</c:v>
                </c:pt>
                <c:pt idx="78">
                  <c:v>8.2229531134285949</c:v>
                </c:pt>
                <c:pt idx="79">
                  <c:v>8.3224033582078523</c:v>
                </c:pt>
                <c:pt idx="80">
                  <c:v>8.4218731199962988</c:v>
                </c:pt>
                <c:pt idx="81">
                  <c:v>8.5213614857707753</c:v>
                </c:pt>
                <c:pt idx="82">
                  <c:v>8.620867595280405</c:v>
                </c:pt>
                <c:pt idx="83">
                  <c:v>8.7203906374281779</c:v>
                </c:pt>
                <c:pt idx="84">
                  <c:v>8.819929846938777</c:v>
                </c:pt>
                <c:pt idx="85">
                  <c:v>8.9194845012869486</c:v>
                </c:pt>
                <c:pt idx="86">
                  <c:v>9.0190539178634435</c:v>
                </c:pt>
                <c:pt idx="87">
                  <c:v>9.1186374513577917</c:v>
                </c:pt>
                <c:pt idx="88">
                  <c:v>9.2182344913390679</c:v>
                </c:pt>
                <c:pt idx="89">
                  <c:v>9.3178444600177937</c:v>
                </c:pt>
                <c:pt idx="90">
                  <c:v>9.4174668101735968</c:v>
                </c:pt>
                <c:pt idx="91">
                  <c:v>9.5171010232347761</c:v>
                </c:pt>
                <c:pt idx="92">
                  <c:v>9.6167466074971646</c:v>
                </c:pt>
                <c:pt idx="93">
                  <c:v>9.7164030964708115</c:v>
                </c:pt>
                <c:pt idx="94">
                  <c:v>9.8160700473442208</c:v>
                </c:pt>
                <c:pt idx="95">
                  <c:v>0</c:v>
                </c:pt>
              </c:numCache>
            </c:numRef>
          </c:xVal>
          <c:yVal>
            <c:numRef>
              <c:f>'specific energy'!$D$2:$D$97</c:f>
              <c:numCache>
                <c:formatCode>General</c:formatCode>
                <c:ptCount val="96"/>
                <c:pt idx="0">
                  <c:v>0.4</c:v>
                </c:pt>
                <c:pt idx="1">
                  <c:v>0.5</c:v>
                </c:pt>
                <c:pt idx="2">
                  <c:v>0.60000000000000009</c:v>
                </c:pt>
                <c:pt idx="3">
                  <c:v>0.70000000000000007</c:v>
                </c:pt>
                <c:pt idx="4">
                  <c:v>0.8</c:v>
                </c:pt>
                <c:pt idx="5">
                  <c:v>0.9</c:v>
                </c:pt>
                <c:pt idx="6">
                  <c:v>1</c:v>
                </c:pt>
                <c:pt idx="7">
                  <c:v>1.1000000000000001</c:v>
                </c:pt>
                <c:pt idx="8">
                  <c:v>1.2</c:v>
                </c:pt>
                <c:pt idx="9">
                  <c:v>1.3</c:v>
                </c:pt>
                <c:pt idx="10">
                  <c:v>1.4</c:v>
                </c:pt>
                <c:pt idx="11">
                  <c:v>1.5</c:v>
                </c:pt>
                <c:pt idx="12">
                  <c:v>1.6</c:v>
                </c:pt>
                <c:pt idx="13">
                  <c:v>1.7</c:v>
                </c:pt>
                <c:pt idx="14">
                  <c:v>1.8</c:v>
                </c:pt>
                <c:pt idx="15">
                  <c:v>1.9000000000000001</c:v>
                </c:pt>
                <c:pt idx="16">
                  <c:v>2</c:v>
                </c:pt>
                <c:pt idx="17">
                  <c:v>2.1</c:v>
                </c:pt>
                <c:pt idx="18">
                  <c:v>2.2000000000000002</c:v>
                </c:pt>
                <c:pt idx="19">
                  <c:v>2.2999999999999998</c:v>
                </c:pt>
                <c:pt idx="20">
                  <c:v>2.4</c:v>
                </c:pt>
                <c:pt idx="21">
                  <c:v>2.5</c:v>
                </c:pt>
                <c:pt idx="22">
                  <c:v>2.6</c:v>
                </c:pt>
                <c:pt idx="23">
                  <c:v>2.7</c:v>
                </c:pt>
                <c:pt idx="24">
                  <c:v>2.8</c:v>
                </c:pt>
                <c:pt idx="25">
                  <c:v>2.9</c:v>
                </c:pt>
                <c:pt idx="26">
                  <c:v>3</c:v>
                </c:pt>
                <c:pt idx="27">
                  <c:v>3.1</c:v>
                </c:pt>
                <c:pt idx="28">
                  <c:v>3.2</c:v>
                </c:pt>
                <c:pt idx="29">
                  <c:v>3.3</c:v>
                </c:pt>
                <c:pt idx="30">
                  <c:v>3.4</c:v>
                </c:pt>
                <c:pt idx="31">
                  <c:v>3.5</c:v>
                </c:pt>
                <c:pt idx="32">
                  <c:v>3.6</c:v>
                </c:pt>
                <c:pt idx="33">
                  <c:v>3.7</c:v>
                </c:pt>
                <c:pt idx="34">
                  <c:v>3.8</c:v>
                </c:pt>
                <c:pt idx="35">
                  <c:v>3.9</c:v>
                </c:pt>
                <c:pt idx="36">
                  <c:v>4</c:v>
                </c:pt>
                <c:pt idx="37">
                  <c:v>4.0999999999999996</c:v>
                </c:pt>
                <c:pt idx="38">
                  <c:v>4.2</c:v>
                </c:pt>
                <c:pt idx="39">
                  <c:v>4.3</c:v>
                </c:pt>
                <c:pt idx="40">
                  <c:v>4.4000000000000004</c:v>
                </c:pt>
                <c:pt idx="41">
                  <c:v>4.5</c:v>
                </c:pt>
                <c:pt idx="42">
                  <c:v>4.5999999999999996</c:v>
                </c:pt>
                <c:pt idx="43">
                  <c:v>4.7</c:v>
                </c:pt>
                <c:pt idx="44">
                  <c:v>4.8</c:v>
                </c:pt>
                <c:pt idx="45">
                  <c:v>4.9000000000000004</c:v>
                </c:pt>
                <c:pt idx="46">
                  <c:v>5</c:v>
                </c:pt>
                <c:pt idx="47">
                  <c:v>5.0999999999999996</c:v>
                </c:pt>
                <c:pt idx="48">
                  <c:v>5.2</c:v>
                </c:pt>
                <c:pt idx="49">
                  <c:v>5.3</c:v>
                </c:pt>
                <c:pt idx="50">
                  <c:v>5.4</c:v>
                </c:pt>
                <c:pt idx="51">
                  <c:v>5.5</c:v>
                </c:pt>
                <c:pt idx="52">
                  <c:v>5.6</c:v>
                </c:pt>
                <c:pt idx="53">
                  <c:v>5.7</c:v>
                </c:pt>
                <c:pt idx="54">
                  <c:v>5.8</c:v>
                </c:pt>
                <c:pt idx="55">
                  <c:v>5.9</c:v>
                </c:pt>
                <c:pt idx="56">
                  <c:v>6</c:v>
                </c:pt>
                <c:pt idx="57">
                  <c:v>6.1</c:v>
                </c:pt>
                <c:pt idx="58">
                  <c:v>6.2</c:v>
                </c:pt>
                <c:pt idx="59">
                  <c:v>6.3</c:v>
                </c:pt>
                <c:pt idx="60">
                  <c:v>6.4</c:v>
                </c:pt>
                <c:pt idx="61">
                  <c:v>6.5</c:v>
                </c:pt>
                <c:pt idx="62">
                  <c:v>6.6</c:v>
                </c:pt>
                <c:pt idx="63">
                  <c:v>6.7</c:v>
                </c:pt>
                <c:pt idx="64">
                  <c:v>6.8</c:v>
                </c:pt>
                <c:pt idx="65">
                  <c:v>6.9</c:v>
                </c:pt>
                <c:pt idx="66">
                  <c:v>7</c:v>
                </c:pt>
                <c:pt idx="67">
                  <c:v>7.1</c:v>
                </c:pt>
                <c:pt idx="68">
                  <c:v>7.2</c:v>
                </c:pt>
                <c:pt idx="69">
                  <c:v>7.3</c:v>
                </c:pt>
                <c:pt idx="70">
                  <c:v>7.4</c:v>
                </c:pt>
                <c:pt idx="71">
                  <c:v>7.5</c:v>
                </c:pt>
                <c:pt idx="72">
                  <c:v>7.6</c:v>
                </c:pt>
                <c:pt idx="73">
                  <c:v>7.7</c:v>
                </c:pt>
                <c:pt idx="74">
                  <c:v>7.8</c:v>
                </c:pt>
                <c:pt idx="75">
                  <c:v>7.9</c:v>
                </c:pt>
                <c:pt idx="76">
                  <c:v>8</c:v>
                </c:pt>
                <c:pt idx="77">
                  <c:v>8.1</c:v>
                </c:pt>
                <c:pt idx="78">
                  <c:v>8.2000000000000011</c:v>
                </c:pt>
                <c:pt idx="79">
                  <c:v>8.3000000000000007</c:v>
                </c:pt>
                <c:pt idx="80">
                  <c:v>8.4</c:v>
                </c:pt>
                <c:pt idx="81">
                  <c:v>8.5</c:v>
                </c:pt>
                <c:pt idx="82">
                  <c:v>8.6</c:v>
                </c:pt>
                <c:pt idx="83">
                  <c:v>8.7000000000000011</c:v>
                </c:pt>
                <c:pt idx="84">
                  <c:v>8.8000000000000007</c:v>
                </c:pt>
                <c:pt idx="85">
                  <c:v>8.9</c:v>
                </c:pt>
                <c:pt idx="86">
                  <c:v>9</c:v>
                </c:pt>
                <c:pt idx="87">
                  <c:v>9.1</c:v>
                </c:pt>
                <c:pt idx="88">
                  <c:v>9.2000000000000011</c:v>
                </c:pt>
                <c:pt idx="89">
                  <c:v>9.3000000000000007</c:v>
                </c:pt>
                <c:pt idx="90">
                  <c:v>9.4</c:v>
                </c:pt>
                <c:pt idx="91">
                  <c:v>9.5</c:v>
                </c:pt>
                <c:pt idx="92">
                  <c:v>9.6</c:v>
                </c:pt>
                <c:pt idx="93">
                  <c:v>9.7000000000000011</c:v>
                </c:pt>
                <c:pt idx="94">
                  <c:v>9.8000000000000007</c:v>
                </c:pt>
              </c:numCache>
            </c:numRef>
          </c:yVal>
          <c:smooth val="1"/>
        </c:ser>
        <c:ser>
          <c:idx val="1"/>
          <c:order val="1"/>
          <c:tx>
            <c:strRef>
              <c:f>'specific energy'!$E$1</c:f>
              <c:strCache>
                <c:ptCount val="1"/>
              </c:strCache>
            </c:strRef>
          </c:tx>
          <c:spPr>
            <a:ln w="26035">
              <a:solidFill>
                <a:srgbClr val="FF00FF"/>
              </a:solidFill>
              <a:prstDash val="solid"/>
            </a:ln>
          </c:spPr>
          <c:marker>
            <c:symbol val="none"/>
          </c:marker>
          <c:xVal>
            <c:numRef>
              <c:f>'specific energy'!$C$2:$C$97</c:f>
              <c:numCache>
                <c:formatCode>General</c:formatCode>
                <c:ptCount val="96"/>
                <c:pt idx="0">
                  <c:v>10.046045918367346</c:v>
                </c:pt>
                <c:pt idx="1">
                  <c:v>6.6734693877551026</c:v>
                </c:pt>
                <c:pt idx="2">
                  <c:v>4.8871315192743756</c:v>
                </c:pt>
                <c:pt idx="3">
                  <c:v>3.8497292794668887</c:v>
                </c:pt>
                <c:pt idx="4">
                  <c:v>3.2115114795918362</c:v>
                </c:pt>
                <c:pt idx="5">
                  <c:v>2.8053917863441673</c:v>
                </c:pt>
                <c:pt idx="6">
                  <c:v>2.5433673469387759</c:v>
                </c:pt>
                <c:pt idx="7">
                  <c:v>2.3755102040816332</c:v>
                </c:pt>
                <c:pt idx="8">
                  <c:v>2.2717828798185939</c:v>
                </c:pt>
                <c:pt idx="9">
                  <c:v>2.2132351165318198</c:v>
                </c:pt>
                <c:pt idx="10">
                  <c:v>2.1874323198667227</c:v>
                </c:pt>
                <c:pt idx="11">
                  <c:v>2.1859410430839001</c:v>
                </c:pt>
                <c:pt idx="12">
                  <c:v>2.2028778698979594</c:v>
                </c:pt>
                <c:pt idx="13">
                  <c:v>2.2340371442694731</c:v>
                </c:pt>
                <c:pt idx="14">
                  <c:v>2.2763479465860419</c:v>
                </c:pt>
                <c:pt idx="15">
                  <c:v>2.3275255808694673</c:v>
                </c:pt>
                <c:pt idx="16">
                  <c:v>2.3858418367346936</c:v>
                </c:pt>
                <c:pt idx="17">
                  <c:v>2.4499699199407647</c:v>
                </c:pt>
                <c:pt idx="18">
                  <c:v>2.5188775510204082</c:v>
                </c:pt>
                <c:pt idx="19">
                  <c:v>2.5917518614250992</c:v>
                </c:pt>
                <c:pt idx="20">
                  <c:v>2.6679457199546484</c:v>
                </c:pt>
                <c:pt idx="21">
                  <c:v>2.7469387755102042</c:v>
                </c:pt>
                <c:pt idx="22">
                  <c:v>2.8283087791329553</c:v>
                </c:pt>
                <c:pt idx="23">
                  <c:v>2.9117101984826852</c:v>
                </c:pt>
                <c:pt idx="24">
                  <c:v>2.9968580799666795</c:v>
                </c:pt>
                <c:pt idx="25">
                  <c:v>3.0835157368536001</c:v>
                </c:pt>
                <c:pt idx="26">
                  <c:v>3.1714852607709751</c:v>
                </c:pt>
                <c:pt idx="27">
                  <c:v>3.2606001401601228</c:v>
                </c:pt>
                <c:pt idx="28">
                  <c:v>3.35071946747449</c:v>
                </c:pt>
                <c:pt idx="29">
                  <c:v>3.4417233560090708</c:v>
                </c:pt>
                <c:pt idx="30">
                  <c:v>3.5335092860673685</c:v>
                </c:pt>
                <c:pt idx="31">
                  <c:v>3.6259891711786754</c:v>
                </c:pt>
                <c:pt idx="32">
                  <c:v>3.7190869866465106</c:v>
                </c:pt>
                <c:pt idx="33">
                  <c:v>3.8127368405360684</c:v>
                </c:pt>
                <c:pt idx="34">
                  <c:v>3.9068813952173671</c:v>
                </c:pt>
                <c:pt idx="35">
                  <c:v>4.0014705685035352</c:v>
                </c:pt>
                <c:pt idx="36">
                  <c:v>4.0964604591836746</c:v>
                </c:pt>
                <c:pt idx="37">
                  <c:v>4.1918124537143822</c:v>
                </c:pt>
                <c:pt idx="38">
                  <c:v>4.2874924799851915</c:v>
                </c:pt>
                <c:pt idx="39">
                  <c:v>4.3834703811216222</c:v>
                </c:pt>
                <c:pt idx="40">
                  <c:v>4.4797193877551029</c:v>
                </c:pt>
                <c:pt idx="41">
                  <c:v>4.5762156714537676</c:v>
                </c:pt>
                <c:pt idx="42">
                  <c:v>4.6729379653562733</c:v>
                </c:pt>
                <c:pt idx="43">
                  <c:v>4.7698672406943778</c:v>
                </c:pt>
                <c:pt idx="44">
                  <c:v>4.8669864299886614</c:v>
                </c:pt>
                <c:pt idx="45">
                  <c:v>4.9642801893768764</c:v>
                </c:pt>
                <c:pt idx="46">
                  <c:v>5.0617346938775505</c:v>
                </c:pt>
                <c:pt idx="47">
                  <c:v>5.1593374604743865</c:v>
                </c:pt>
                <c:pt idx="48">
                  <c:v>5.25707719478324</c:v>
                </c:pt>
                <c:pt idx="49">
                  <c:v>5.3549436577763876</c:v>
                </c:pt>
                <c:pt idx="50">
                  <c:v>5.4529275496206715</c:v>
                </c:pt>
                <c:pt idx="51">
                  <c:v>5.5510204081632661</c:v>
                </c:pt>
                <c:pt idx="52">
                  <c:v>5.6492145199916699</c:v>
                </c:pt>
                <c:pt idx="53">
                  <c:v>5.7475028423188297</c:v>
                </c:pt>
                <c:pt idx="54">
                  <c:v>5.8458789342133999</c:v>
                </c:pt>
                <c:pt idx="55">
                  <c:v>5.944336895918954</c:v>
                </c:pt>
                <c:pt idx="56">
                  <c:v>6.0428713151927438</c:v>
                </c:pt>
                <c:pt idx="57">
                  <c:v>6.1414772197511089</c:v>
                </c:pt>
                <c:pt idx="58">
                  <c:v>6.2401500350400312</c:v>
                </c:pt>
                <c:pt idx="59">
                  <c:v>6.3388855466600837</c:v>
                </c:pt>
                <c:pt idx="60">
                  <c:v>6.4376798668686224</c:v>
                </c:pt>
                <c:pt idx="61">
                  <c:v>6.5365294046612741</c:v>
                </c:pt>
                <c:pt idx="62">
                  <c:v>6.6354308390022663</c:v>
                </c:pt>
                <c:pt idx="63">
                  <c:v>6.7343810948304474</c:v>
                </c:pt>
                <c:pt idx="64">
                  <c:v>6.8333773215168421</c:v>
                </c:pt>
                <c:pt idx="65">
                  <c:v>6.932416873491678</c:v>
                </c:pt>
                <c:pt idx="66">
                  <c:v>7.0314972927946711</c:v>
                </c:pt>
                <c:pt idx="67">
                  <c:v>7.1306162933334409</c:v>
                </c:pt>
                <c:pt idx="68">
                  <c:v>7.2297717466616289</c:v>
                </c:pt>
                <c:pt idx="69">
                  <c:v>7.328961669111254</c:v>
                </c:pt>
                <c:pt idx="70">
                  <c:v>7.4281842101340168</c:v>
                </c:pt>
                <c:pt idx="71">
                  <c:v>7.5274376417233553</c:v>
                </c:pt>
                <c:pt idx="72">
                  <c:v>7.6267203488043416</c:v>
                </c:pt>
                <c:pt idx="73">
                  <c:v>7.7260308204914612</c:v>
                </c:pt>
                <c:pt idx="74">
                  <c:v>7.825367642125884</c:v>
                </c:pt>
                <c:pt idx="75">
                  <c:v>7.9247294880137611</c:v>
                </c:pt>
                <c:pt idx="76">
                  <c:v>8.0241151147959187</c:v>
                </c:pt>
                <c:pt idx="77">
                  <c:v>8.1235233553869648</c:v>
                </c:pt>
                <c:pt idx="78">
                  <c:v>8.2229531134285949</c:v>
                </c:pt>
                <c:pt idx="79">
                  <c:v>8.3224033582078523</c:v>
                </c:pt>
                <c:pt idx="80">
                  <c:v>8.4218731199962988</c:v>
                </c:pt>
                <c:pt idx="81">
                  <c:v>8.5213614857707753</c:v>
                </c:pt>
                <c:pt idx="82">
                  <c:v>8.620867595280405</c:v>
                </c:pt>
                <c:pt idx="83">
                  <c:v>8.7203906374281779</c:v>
                </c:pt>
                <c:pt idx="84">
                  <c:v>8.819929846938777</c:v>
                </c:pt>
                <c:pt idx="85">
                  <c:v>8.9194845012869486</c:v>
                </c:pt>
                <c:pt idx="86">
                  <c:v>9.0190539178634435</c:v>
                </c:pt>
                <c:pt idx="87">
                  <c:v>9.1186374513577917</c:v>
                </c:pt>
                <c:pt idx="88">
                  <c:v>9.2182344913390679</c:v>
                </c:pt>
                <c:pt idx="89">
                  <c:v>9.3178444600177937</c:v>
                </c:pt>
                <c:pt idx="90">
                  <c:v>9.4174668101735968</c:v>
                </c:pt>
                <c:pt idx="91">
                  <c:v>9.5171010232347761</c:v>
                </c:pt>
                <c:pt idx="92">
                  <c:v>9.6167466074971646</c:v>
                </c:pt>
                <c:pt idx="93">
                  <c:v>9.7164030964708115</c:v>
                </c:pt>
                <c:pt idx="94">
                  <c:v>9.8160700473442208</c:v>
                </c:pt>
                <c:pt idx="95">
                  <c:v>0</c:v>
                </c:pt>
              </c:numCache>
            </c:numRef>
          </c:xVal>
          <c:yVal>
            <c:numRef>
              <c:f>'specific energy'!$E$2:$E$97</c:f>
              <c:numCache>
                <c:formatCode>General</c:formatCode>
                <c:ptCount val="96"/>
                <c:pt idx="0">
                  <c:v>10.046045918367346</c:v>
                </c:pt>
                <c:pt idx="1">
                  <c:v>6.6734693877551026</c:v>
                </c:pt>
                <c:pt idx="2">
                  <c:v>4.8871315192743756</c:v>
                </c:pt>
                <c:pt idx="3">
                  <c:v>3.8497292794668887</c:v>
                </c:pt>
                <c:pt idx="4">
                  <c:v>3.2115114795918362</c:v>
                </c:pt>
                <c:pt idx="5">
                  <c:v>2.8053917863441673</c:v>
                </c:pt>
                <c:pt idx="6">
                  <c:v>2.5433673469387759</c:v>
                </c:pt>
                <c:pt idx="7">
                  <c:v>2.3755102040816332</c:v>
                </c:pt>
                <c:pt idx="8">
                  <c:v>2.2717828798185939</c:v>
                </c:pt>
                <c:pt idx="9">
                  <c:v>2.2132351165318198</c:v>
                </c:pt>
                <c:pt idx="10">
                  <c:v>2.1874323198667227</c:v>
                </c:pt>
                <c:pt idx="11">
                  <c:v>2.1859410430839001</c:v>
                </c:pt>
                <c:pt idx="12">
                  <c:v>2.2028778698979594</c:v>
                </c:pt>
                <c:pt idx="13">
                  <c:v>2.2340371442694731</c:v>
                </c:pt>
                <c:pt idx="14">
                  <c:v>2.2763479465860419</c:v>
                </c:pt>
                <c:pt idx="15">
                  <c:v>2.3275255808694673</c:v>
                </c:pt>
                <c:pt idx="16">
                  <c:v>2.3858418367346936</c:v>
                </c:pt>
                <c:pt idx="17">
                  <c:v>2.4499699199407647</c:v>
                </c:pt>
                <c:pt idx="18">
                  <c:v>2.5188775510204082</c:v>
                </c:pt>
                <c:pt idx="19">
                  <c:v>2.5917518614250992</c:v>
                </c:pt>
                <c:pt idx="20">
                  <c:v>2.6679457199546484</c:v>
                </c:pt>
                <c:pt idx="21">
                  <c:v>2.7469387755102042</c:v>
                </c:pt>
                <c:pt idx="22">
                  <c:v>2.8283087791329553</c:v>
                </c:pt>
                <c:pt idx="23">
                  <c:v>2.9117101984826852</c:v>
                </c:pt>
                <c:pt idx="24">
                  <c:v>2.9968580799666795</c:v>
                </c:pt>
                <c:pt idx="25">
                  <c:v>3.0835157368536001</c:v>
                </c:pt>
                <c:pt idx="26">
                  <c:v>3.1714852607709751</c:v>
                </c:pt>
                <c:pt idx="27">
                  <c:v>3.2606001401601228</c:v>
                </c:pt>
                <c:pt idx="28">
                  <c:v>3.35071946747449</c:v>
                </c:pt>
                <c:pt idx="29">
                  <c:v>3.4417233560090708</c:v>
                </c:pt>
                <c:pt idx="30">
                  <c:v>3.5335092860673685</c:v>
                </c:pt>
                <c:pt idx="31">
                  <c:v>3.6259891711786754</c:v>
                </c:pt>
                <c:pt idx="32">
                  <c:v>3.7190869866465106</c:v>
                </c:pt>
                <c:pt idx="33">
                  <c:v>3.8127368405360684</c:v>
                </c:pt>
                <c:pt idx="34">
                  <c:v>3.9068813952173671</c:v>
                </c:pt>
                <c:pt idx="35">
                  <c:v>4.0014705685035352</c:v>
                </c:pt>
                <c:pt idx="36">
                  <c:v>4.0964604591836746</c:v>
                </c:pt>
                <c:pt idx="37">
                  <c:v>4.1918124537143822</c:v>
                </c:pt>
                <c:pt idx="38">
                  <c:v>4.2874924799851915</c:v>
                </c:pt>
                <c:pt idx="39">
                  <c:v>4.3834703811216222</c:v>
                </c:pt>
                <c:pt idx="40">
                  <c:v>4.4797193877551029</c:v>
                </c:pt>
                <c:pt idx="41">
                  <c:v>4.5762156714537676</c:v>
                </c:pt>
                <c:pt idx="42">
                  <c:v>4.6729379653562733</c:v>
                </c:pt>
                <c:pt idx="43">
                  <c:v>4.7698672406943778</c:v>
                </c:pt>
                <c:pt idx="44">
                  <c:v>4.8669864299886614</c:v>
                </c:pt>
                <c:pt idx="45">
                  <c:v>4.9642801893768764</c:v>
                </c:pt>
                <c:pt idx="46">
                  <c:v>5.0617346938775505</c:v>
                </c:pt>
                <c:pt idx="47">
                  <c:v>5.1593374604743865</c:v>
                </c:pt>
                <c:pt idx="48">
                  <c:v>5.25707719478324</c:v>
                </c:pt>
                <c:pt idx="49">
                  <c:v>5.3549436577763876</c:v>
                </c:pt>
                <c:pt idx="50">
                  <c:v>5.4529275496206715</c:v>
                </c:pt>
                <c:pt idx="51">
                  <c:v>5.5510204081632661</c:v>
                </c:pt>
                <c:pt idx="52">
                  <c:v>5.6492145199916699</c:v>
                </c:pt>
                <c:pt idx="53">
                  <c:v>5.7475028423188297</c:v>
                </c:pt>
                <c:pt idx="54">
                  <c:v>5.8458789342133999</c:v>
                </c:pt>
                <c:pt idx="55">
                  <c:v>5.944336895918954</c:v>
                </c:pt>
                <c:pt idx="56">
                  <c:v>6.0428713151927438</c:v>
                </c:pt>
                <c:pt idx="57">
                  <c:v>6.1414772197511089</c:v>
                </c:pt>
                <c:pt idx="58">
                  <c:v>6.2401500350400312</c:v>
                </c:pt>
                <c:pt idx="59">
                  <c:v>6.3388855466600837</c:v>
                </c:pt>
                <c:pt idx="60">
                  <c:v>6.4376798668686224</c:v>
                </c:pt>
                <c:pt idx="61">
                  <c:v>6.5365294046612741</c:v>
                </c:pt>
                <c:pt idx="62">
                  <c:v>6.6354308390022663</c:v>
                </c:pt>
                <c:pt idx="63">
                  <c:v>6.7343810948304474</c:v>
                </c:pt>
                <c:pt idx="64">
                  <c:v>6.8333773215168421</c:v>
                </c:pt>
                <c:pt idx="65">
                  <c:v>6.932416873491678</c:v>
                </c:pt>
                <c:pt idx="66">
                  <c:v>7.0314972927946711</c:v>
                </c:pt>
                <c:pt idx="67">
                  <c:v>7.1306162933334409</c:v>
                </c:pt>
                <c:pt idx="68">
                  <c:v>7.2297717466616289</c:v>
                </c:pt>
                <c:pt idx="69">
                  <c:v>7.328961669111254</c:v>
                </c:pt>
                <c:pt idx="70">
                  <c:v>7.4281842101340168</c:v>
                </c:pt>
                <c:pt idx="71">
                  <c:v>7.5274376417233553</c:v>
                </c:pt>
                <c:pt idx="72">
                  <c:v>7.6267203488043416</c:v>
                </c:pt>
                <c:pt idx="73">
                  <c:v>7.7260308204914612</c:v>
                </c:pt>
                <c:pt idx="74">
                  <c:v>7.825367642125884</c:v>
                </c:pt>
                <c:pt idx="75">
                  <c:v>7.9247294880137611</c:v>
                </c:pt>
                <c:pt idx="76">
                  <c:v>8.0241151147959187</c:v>
                </c:pt>
                <c:pt idx="77">
                  <c:v>8.1235233553869648</c:v>
                </c:pt>
                <c:pt idx="78">
                  <c:v>8.2229531134285949</c:v>
                </c:pt>
                <c:pt idx="79">
                  <c:v>8.3224033582078523</c:v>
                </c:pt>
                <c:pt idx="80">
                  <c:v>8.4218731199962988</c:v>
                </c:pt>
                <c:pt idx="81">
                  <c:v>8.5213614857707753</c:v>
                </c:pt>
                <c:pt idx="82">
                  <c:v>8.620867595280405</c:v>
                </c:pt>
                <c:pt idx="83">
                  <c:v>8.7203906374281779</c:v>
                </c:pt>
                <c:pt idx="84">
                  <c:v>8.819929846938777</c:v>
                </c:pt>
                <c:pt idx="85">
                  <c:v>8.9194845012869486</c:v>
                </c:pt>
                <c:pt idx="86">
                  <c:v>9.0190539178634435</c:v>
                </c:pt>
                <c:pt idx="87">
                  <c:v>9.1186374513577917</c:v>
                </c:pt>
                <c:pt idx="88">
                  <c:v>9.2182344913390679</c:v>
                </c:pt>
                <c:pt idx="89">
                  <c:v>9.3178444600177937</c:v>
                </c:pt>
                <c:pt idx="90">
                  <c:v>9.4174668101735968</c:v>
                </c:pt>
                <c:pt idx="91">
                  <c:v>9.5171010232347761</c:v>
                </c:pt>
                <c:pt idx="92">
                  <c:v>9.6167466074971646</c:v>
                </c:pt>
                <c:pt idx="93">
                  <c:v>9.7164030964708115</c:v>
                </c:pt>
                <c:pt idx="94">
                  <c:v>9.8160700473442208</c:v>
                </c:pt>
                <c:pt idx="95">
                  <c:v>0</c:v>
                </c:pt>
              </c:numCache>
            </c:numRef>
          </c:yVal>
          <c:smooth val="1"/>
        </c:ser>
        <c:axId val="141128832"/>
        <c:axId val="141130752"/>
      </c:scatterChart>
      <c:valAx>
        <c:axId val="141128832"/>
        <c:scaling>
          <c:orientation val="minMax"/>
          <c:max val="4"/>
        </c:scaling>
        <c:axPos val="b"/>
        <c:title>
          <c:tx>
            <c:rich>
              <a:bodyPr/>
              <a:lstStyle/>
              <a:p>
                <a:pPr>
                  <a:defRPr sz="1640" b="0" i="0" u="none" strike="noStrike" baseline="0">
                    <a:solidFill>
                      <a:srgbClr val="000000"/>
                    </a:solidFill>
                    <a:latin typeface="Times New Roman"/>
                    <a:ea typeface="Times New Roman"/>
                    <a:cs typeface="Times New Roman"/>
                  </a:defRPr>
                </a:pPr>
                <a:r>
                  <a:t>E</a:t>
                </a:r>
              </a:p>
            </c:rich>
          </c:tx>
          <c:layout>
            <c:manualLayout>
              <c:xMode val="edge"/>
              <c:yMode val="edge"/>
              <c:x val="0.52258064516129021"/>
              <c:y val="0.89508928571428559"/>
            </c:manualLayout>
          </c:layout>
          <c:spPr>
            <a:noFill/>
            <a:ln w="26035">
              <a:noFill/>
            </a:ln>
          </c:spPr>
        </c:title>
        <c:numFmt formatCode="General" sourceLinked="1"/>
        <c:majorTickMark val="cross"/>
        <c:minorTickMark val="out"/>
        <c:tickLblPos val="nextTo"/>
        <c:spPr>
          <a:ln w="3254">
            <a:solidFill>
              <a:srgbClr val="000000"/>
            </a:solidFill>
            <a:prstDash val="solid"/>
          </a:ln>
        </c:spPr>
        <c:txPr>
          <a:bodyPr rot="0" vert="horz"/>
          <a:lstStyle/>
          <a:p>
            <a:pPr>
              <a:defRPr sz="1640" b="0" i="0" u="none" strike="noStrike" baseline="0">
                <a:solidFill>
                  <a:srgbClr val="000000"/>
                </a:solidFill>
                <a:latin typeface="Times New Roman"/>
                <a:ea typeface="Times New Roman"/>
                <a:cs typeface="Times New Roman"/>
              </a:defRPr>
            </a:pPr>
            <a:endParaRPr lang="en-US"/>
          </a:p>
        </c:txPr>
        <c:crossAx val="141130752"/>
        <c:crosses val="autoZero"/>
        <c:crossBetween val="midCat"/>
        <c:majorUnit val="1"/>
        <c:minorUnit val="0.1"/>
      </c:valAx>
      <c:valAx>
        <c:axId val="141130752"/>
        <c:scaling>
          <c:orientation val="minMax"/>
          <c:max val="4"/>
        </c:scaling>
        <c:axPos val="l"/>
        <c:title>
          <c:tx>
            <c:rich>
              <a:bodyPr/>
              <a:lstStyle/>
              <a:p>
                <a:pPr>
                  <a:defRPr sz="1640" b="0" i="0" u="none" strike="noStrike" baseline="0">
                    <a:solidFill>
                      <a:srgbClr val="000000"/>
                    </a:solidFill>
                    <a:latin typeface="Times New Roman"/>
                    <a:ea typeface="Times New Roman"/>
                    <a:cs typeface="Times New Roman"/>
                  </a:defRPr>
                </a:pPr>
                <a:r>
                  <a:t>y</a:t>
                </a:r>
              </a:p>
            </c:rich>
          </c:tx>
          <c:layout>
            <c:manualLayout>
              <c:xMode val="edge"/>
              <c:yMode val="edge"/>
              <c:x val="2.1505376344086027E-2"/>
              <c:y val="0.4642857142857143"/>
            </c:manualLayout>
          </c:layout>
          <c:spPr>
            <a:noFill/>
            <a:ln w="26035">
              <a:noFill/>
            </a:ln>
          </c:spPr>
        </c:title>
        <c:numFmt formatCode="General" sourceLinked="1"/>
        <c:majorTickMark val="cross"/>
        <c:minorTickMark val="out"/>
        <c:tickLblPos val="nextTo"/>
        <c:spPr>
          <a:ln w="3254">
            <a:solidFill>
              <a:srgbClr val="000000"/>
            </a:solidFill>
            <a:prstDash val="solid"/>
          </a:ln>
        </c:spPr>
        <c:txPr>
          <a:bodyPr rot="0" vert="horz"/>
          <a:lstStyle/>
          <a:p>
            <a:pPr>
              <a:defRPr sz="1640" b="0" i="0" u="none" strike="noStrike" baseline="0">
                <a:solidFill>
                  <a:srgbClr val="000000"/>
                </a:solidFill>
                <a:latin typeface="Times New Roman"/>
                <a:ea typeface="Times New Roman"/>
                <a:cs typeface="Times New Roman"/>
              </a:defRPr>
            </a:pPr>
            <a:endParaRPr lang="en-US"/>
          </a:p>
        </c:txPr>
        <c:crossAx val="141128832"/>
        <c:crosses val="autoZero"/>
        <c:crossBetween val="midCat"/>
        <c:majorUnit val="1"/>
        <c:minorUnit val="0.1"/>
      </c:valAx>
      <c:spPr>
        <a:noFill/>
        <a:ln w="13018">
          <a:solidFill>
            <a:srgbClr val="808080"/>
          </a:solidFill>
          <a:prstDash val="solid"/>
        </a:ln>
      </c:spPr>
    </c:plotArea>
    <c:plotVisOnly val="1"/>
    <c:dispBlanksAs val="gap"/>
  </c:chart>
  <c:spPr>
    <a:noFill/>
    <a:ln>
      <a:noFill/>
    </a:ln>
  </c:spPr>
  <c:txPr>
    <a:bodyPr/>
    <a:lstStyle/>
    <a:p>
      <a:pPr>
        <a:defRPr sz="1640" b="0" i="0" u="none" strike="noStrike" baseline="0">
          <a:solidFill>
            <a:srgbClr val="000000"/>
          </a:solidFill>
          <a:latin typeface="Times New Roman"/>
          <a:ea typeface="Times New Roman"/>
          <a:cs typeface="Times New Roman"/>
        </a:defRPr>
      </a:pPr>
      <a:endParaRPr lang="en-US"/>
    </a:p>
  </c:txPr>
  <c:externalData r:id="rId1"/>
</c:chartSpace>
</file>

<file path=ppt/charts/chart8.xml><?xml version="1.0" encoding="utf-8"?>
<c:chartSpace xmlns:c="http://schemas.openxmlformats.org/drawingml/2006/chart" xmlns:a="http://schemas.openxmlformats.org/drawingml/2006/main" xmlns:r="http://schemas.openxmlformats.org/officeDocument/2006/relationships">
  <c:date1904 val="1"/>
  <c:lang val="en-US"/>
  <c:chart>
    <c:plotArea>
      <c:layout>
        <c:manualLayout>
          <c:layoutTarget val="inner"/>
          <c:xMode val="edge"/>
          <c:yMode val="edge"/>
          <c:x val="0.1698924731182796"/>
          <c:y val="0.18303571428571427"/>
          <c:w val="0.75053763440860222"/>
          <c:h val="0.6004464285714286"/>
        </c:manualLayout>
      </c:layout>
      <c:scatterChart>
        <c:scatterStyle val="smoothMarker"/>
        <c:ser>
          <c:idx val="0"/>
          <c:order val="0"/>
          <c:tx>
            <c:strRef>
              <c:f>'specific energy'!$D$1</c:f>
              <c:strCache>
                <c:ptCount val="1"/>
                <c:pt idx="0">
                  <c:v>y</c:v>
                </c:pt>
              </c:strCache>
            </c:strRef>
          </c:tx>
          <c:spPr>
            <a:ln w="39053">
              <a:solidFill>
                <a:srgbClr val="000080"/>
              </a:solidFill>
              <a:prstDash val="solid"/>
            </a:ln>
          </c:spPr>
          <c:marker>
            <c:symbol val="none"/>
          </c:marker>
          <c:xVal>
            <c:numRef>
              <c:f>'specific energy'!$C$2:$C$97</c:f>
              <c:numCache>
                <c:formatCode>General</c:formatCode>
                <c:ptCount val="96"/>
                <c:pt idx="0">
                  <c:v>10.046045918367346</c:v>
                </c:pt>
                <c:pt idx="1">
                  <c:v>6.6734693877551026</c:v>
                </c:pt>
                <c:pt idx="2">
                  <c:v>4.8871315192743756</c:v>
                </c:pt>
                <c:pt idx="3">
                  <c:v>3.8497292794668887</c:v>
                </c:pt>
                <c:pt idx="4">
                  <c:v>3.2115114795918362</c:v>
                </c:pt>
                <c:pt idx="5">
                  <c:v>2.8053917863441673</c:v>
                </c:pt>
                <c:pt idx="6">
                  <c:v>2.5433673469387759</c:v>
                </c:pt>
                <c:pt idx="7">
                  <c:v>2.3755102040816332</c:v>
                </c:pt>
                <c:pt idx="8">
                  <c:v>2.2717828798185939</c:v>
                </c:pt>
                <c:pt idx="9">
                  <c:v>2.2132351165318198</c:v>
                </c:pt>
                <c:pt idx="10">
                  <c:v>2.1874323198667227</c:v>
                </c:pt>
                <c:pt idx="11">
                  <c:v>2.1859410430839001</c:v>
                </c:pt>
                <c:pt idx="12">
                  <c:v>2.2028778698979594</c:v>
                </c:pt>
                <c:pt idx="13">
                  <c:v>2.2340371442694731</c:v>
                </c:pt>
                <c:pt idx="14">
                  <c:v>2.2763479465860419</c:v>
                </c:pt>
                <c:pt idx="15">
                  <c:v>2.3275255808694673</c:v>
                </c:pt>
                <c:pt idx="16">
                  <c:v>2.3858418367346936</c:v>
                </c:pt>
                <c:pt idx="17">
                  <c:v>2.4499699199407647</c:v>
                </c:pt>
                <c:pt idx="18">
                  <c:v>2.5188775510204082</c:v>
                </c:pt>
                <c:pt idx="19">
                  <c:v>2.5917518614250992</c:v>
                </c:pt>
                <c:pt idx="20">
                  <c:v>2.6679457199546484</c:v>
                </c:pt>
                <c:pt idx="21">
                  <c:v>2.7469387755102042</c:v>
                </c:pt>
                <c:pt idx="22">
                  <c:v>2.8283087791329553</c:v>
                </c:pt>
                <c:pt idx="23">
                  <c:v>2.9117101984826852</c:v>
                </c:pt>
                <c:pt idx="24">
                  <c:v>2.9968580799666795</c:v>
                </c:pt>
                <c:pt idx="25">
                  <c:v>3.0835157368536001</c:v>
                </c:pt>
                <c:pt idx="26">
                  <c:v>3.1714852607709751</c:v>
                </c:pt>
                <c:pt idx="27">
                  <c:v>3.2606001401601228</c:v>
                </c:pt>
                <c:pt idx="28">
                  <c:v>3.35071946747449</c:v>
                </c:pt>
                <c:pt idx="29">
                  <c:v>3.4417233560090708</c:v>
                </c:pt>
                <c:pt idx="30">
                  <c:v>3.5335092860673685</c:v>
                </c:pt>
                <c:pt idx="31">
                  <c:v>3.6259891711786754</c:v>
                </c:pt>
                <c:pt idx="32">
                  <c:v>3.7190869866465106</c:v>
                </c:pt>
                <c:pt idx="33">
                  <c:v>3.8127368405360684</c:v>
                </c:pt>
                <c:pt idx="34">
                  <c:v>3.9068813952173671</c:v>
                </c:pt>
                <c:pt idx="35">
                  <c:v>4.0014705685035352</c:v>
                </c:pt>
                <c:pt idx="36">
                  <c:v>4.0964604591836746</c:v>
                </c:pt>
                <c:pt idx="37">
                  <c:v>4.1918124537143822</c:v>
                </c:pt>
                <c:pt idx="38">
                  <c:v>4.2874924799851915</c:v>
                </c:pt>
                <c:pt idx="39">
                  <c:v>4.3834703811216222</c:v>
                </c:pt>
                <c:pt idx="40">
                  <c:v>4.4797193877551029</c:v>
                </c:pt>
                <c:pt idx="41">
                  <c:v>4.5762156714537676</c:v>
                </c:pt>
                <c:pt idx="42">
                  <c:v>4.6729379653562733</c:v>
                </c:pt>
                <c:pt idx="43">
                  <c:v>4.7698672406943778</c:v>
                </c:pt>
                <c:pt idx="44">
                  <c:v>4.8669864299886614</c:v>
                </c:pt>
                <c:pt idx="45">
                  <c:v>4.9642801893768764</c:v>
                </c:pt>
                <c:pt idx="46">
                  <c:v>5.0617346938775505</c:v>
                </c:pt>
                <c:pt idx="47">
                  <c:v>5.1593374604743865</c:v>
                </c:pt>
                <c:pt idx="48">
                  <c:v>5.25707719478324</c:v>
                </c:pt>
                <c:pt idx="49">
                  <c:v>5.3549436577763876</c:v>
                </c:pt>
                <c:pt idx="50">
                  <c:v>5.4529275496206715</c:v>
                </c:pt>
                <c:pt idx="51">
                  <c:v>5.5510204081632661</c:v>
                </c:pt>
                <c:pt idx="52">
                  <c:v>5.6492145199916699</c:v>
                </c:pt>
                <c:pt idx="53">
                  <c:v>5.7475028423188297</c:v>
                </c:pt>
                <c:pt idx="54">
                  <c:v>5.8458789342133999</c:v>
                </c:pt>
                <c:pt idx="55">
                  <c:v>5.944336895918954</c:v>
                </c:pt>
                <c:pt idx="56">
                  <c:v>6.0428713151927438</c:v>
                </c:pt>
                <c:pt idx="57">
                  <c:v>6.1414772197511089</c:v>
                </c:pt>
                <c:pt idx="58">
                  <c:v>6.2401500350400312</c:v>
                </c:pt>
                <c:pt idx="59">
                  <c:v>6.3388855466600837</c:v>
                </c:pt>
                <c:pt idx="60">
                  <c:v>6.4376798668686224</c:v>
                </c:pt>
                <c:pt idx="61">
                  <c:v>6.5365294046612741</c:v>
                </c:pt>
                <c:pt idx="62">
                  <c:v>6.6354308390022663</c:v>
                </c:pt>
                <c:pt idx="63">
                  <c:v>6.7343810948304474</c:v>
                </c:pt>
                <c:pt idx="64">
                  <c:v>6.8333773215168421</c:v>
                </c:pt>
                <c:pt idx="65">
                  <c:v>6.932416873491678</c:v>
                </c:pt>
                <c:pt idx="66">
                  <c:v>7.0314972927946711</c:v>
                </c:pt>
                <c:pt idx="67">
                  <c:v>7.1306162933334409</c:v>
                </c:pt>
                <c:pt idx="68">
                  <c:v>7.2297717466616289</c:v>
                </c:pt>
                <c:pt idx="69">
                  <c:v>7.328961669111254</c:v>
                </c:pt>
                <c:pt idx="70">
                  <c:v>7.4281842101340168</c:v>
                </c:pt>
                <c:pt idx="71">
                  <c:v>7.5274376417233553</c:v>
                </c:pt>
                <c:pt idx="72">
                  <c:v>7.6267203488043416</c:v>
                </c:pt>
                <c:pt idx="73">
                  <c:v>7.7260308204914612</c:v>
                </c:pt>
                <c:pt idx="74">
                  <c:v>7.825367642125884</c:v>
                </c:pt>
                <c:pt idx="75">
                  <c:v>7.9247294880137611</c:v>
                </c:pt>
                <c:pt idx="76">
                  <c:v>8.0241151147959187</c:v>
                </c:pt>
                <c:pt idx="77">
                  <c:v>8.1235233553869648</c:v>
                </c:pt>
                <c:pt idx="78">
                  <c:v>8.2229531134285949</c:v>
                </c:pt>
                <c:pt idx="79">
                  <c:v>8.3224033582078523</c:v>
                </c:pt>
                <c:pt idx="80">
                  <c:v>8.4218731199962988</c:v>
                </c:pt>
                <c:pt idx="81">
                  <c:v>8.5213614857707753</c:v>
                </c:pt>
                <c:pt idx="82">
                  <c:v>8.620867595280405</c:v>
                </c:pt>
                <c:pt idx="83">
                  <c:v>8.7203906374281779</c:v>
                </c:pt>
                <c:pt idx="84">
                  <c:v>8.819929846938777</c:v>
                </c:pt>
                <c:pt idx="85">
                  <c:v>8.9194845012869486</c:v>
                </c:pt>
                <c:pt idx="86">
                  <c:v>9.0190539178634435</c:v>
                </c:pt>
                <c:pt idx="87">
                  <c:v>9.1186374513577917</c:v>
                </c:pt>
                <c:pt idx="88">
                  <c:v>9.2182344913390679</c:v>
                </c:pt>
                <c:pt idx="89">
                  <c:v>9.3178444600177937</c:v>
                </c:pt>
                <c:pt idx="90">
                  <c:v>9.4174668101735968</c:v>
                </c:pt>
                <c:pt idx="91">
                  <c:v>9.5171010232347761</c:v>
                </c:pt>
                <c:pt idx="92">
                  <c:v>9.6167466074971646</c:v>
                </c:pt>
                <c:pt idx="93">
                  <c:v>9.7164030964708115</c:v>
                </c:pt>
                <c:pt idx="94">
                  <c:v>9.8160700473442208</c:v>
                </c:pt>
                <c:pt idx="95">
                  <c:v>0</c:v>
                </c:pt>
              </c:numCache>
            </c:numRef>
          </c:xVal>
          <c:yVal>
            <c:numRef>
              <c:f>'specific energy'!$D$2:$D$97</c:f>
              <c:numCache>
                <c:formatCode>General</c:formatCode>
                <c:ptCount val="96"/>
                <c:pt idx="0">
                  <c:v>0.4</c:v>
                </c:pt>
                <c:pt idx="1">
                  <c:v>0.5</c:v>
                </c:pt>
                <c:pt idx="2">
                  <c:v>0.60000000000000009</c:v>
                </c:pt>
                <c:pt idx="3">
                  <c:v>0.70000000000000007</c:v>
                </c:pt>
                <c:pt idx="4">
                  <c:v>0.8</c:v>
                </c:pt>
                <c:pt idx="5">
                  <c:v>0.9</c:v>
                </c:pt>
                <c:pt idx="6">
                  <c:v>1</c:v>
                </c:pt>
                <c:pt idx="7">
                  <c:v>1.1000000000000001</c:v>
                </c:pt>
                <c:pt idx="8">
                  <c:v>1.2</c:v>
                </c:pt>
                <c:pt idx="9">
                  <c:v>1.3</c:v>
                </c:pt>
                <c:pt idx="10">
                  <c:v>1.4</c:v>
                </c:pt>
                <c:pt idx="11">
                  <c:v>1.5</c:v>
                </c:pt>
                <c:pt idx="12">
                  <c:v>1.6</c:v>
                </c:pt>
                <c:pt idx="13">
                  <c:v>1.7</c:v>
                </c:pt>
                <c:pt idx="14">
                  <c:v>1.8</c:v>
                </c:pt>
                <c:pt idx="15">
                  <c:v>1.9000000000000001</c:v>
                </c:pt>
                <c:pt idx="16">
                  <c:v>2</c:v>
                </c:pt>
                <c:pt idx="17">
                  <c:v>2.1</c:v>
                </c:pt>
                <c:pt idx="18">
                  <c:v>2.2000000000000002</c:v>
                </c:pt>
                <c:pt idx="19">
                  <c:v>2.2999999999999998</c:v>
                </c:pt>
                <c:pt idx="20">
                  <c:v>2.4</c:v>
                </c:pt>
                <c:pt idx="21">
                  <c:v>2.5</c:v>
                </c:pt>
                <c:pt idx="22">
                  <c:v>2.6</c:v>
                </c:pt>
                <c:pt idx="23">
                  <c:v>2.7</c:v>
                </c:pt>
                <c:pt idx="24">
                  <c:v>2.8</c:v>
                </c:pt>
                <c:pt idx="25">
                  <c:v>2.9</c:v>
                </c:pt>
                <c:pt idx="26">
                  <c:v>3</c:v>
                </c:pt>
                <c:pt idx="27">
                  <c:v>3.1</c:v>
                </c:pt>
                <c:pt idx="28">
                  <c:v>3.2</c:v>
                </c:pt>
                <c:pt idx="29">
                  <c:v>3.3</c:v>
                </c:pt>
                <c:pt idx="30">
                  <c:v>3.4</c:v>
                </c:pt>
                <c:pt idx="31">
                  <c:v>3.5</c:v>
                </c:pt>
                <c:pt idx="32">
                  <c:v>3.6</c:v>
                </c:pt>
                <c:pt idx="33">
                  <c:v>3.7</c:v>
                </c:pt>
                <c:pt idx="34">
                  <c:v>3.8</c:v>
                </c:pt>
                <c:pt idx="35">
                  <c:v>3.9</c:v>
                </c:pt>
                <c:pt idx="36">
                  <c:v>4</c:v>
                </c:pt>
                <c:pt idx="37">
                  <c:v>4.0999999999999996</c:v>
                </c:pt>
                <c:pt idx="38">
                  <c:v>4.2</c:v>
                </c:pt>
                <c:pt idx="39">
                  <c:v>4.3</c:v>
                </c:pt>
                <c:pt idx="40">
                  <c:v>4.4000000000000004</c:v>
                </c:pt>
                <c:pt idx="41">
                  <c:v>4.5</c:v>
                </c:pt>
                <c:pt idx="42">
                  <c:v>4.5999999999999996</c:v>
                </c:pt>
                <c:pt idx="43">
                  <c:v>4.7</c:v>
                </c:pt>
                <c:pt idx="44">
                  <c:v>4.8</c:v>
                </c:pt>
                <c:pt idx="45">
                  <c:v>4.9000000000000004</c:v>
                </c:pt>
                <c:pt idx="46">
                  <c:v>5</c:v>
                </c:pt>
                <c:pt idx="47">
                  <c:v>5.0999999999999996</c:v>
                </c:pt>
                <c:pt idx="48">
                  <c:v>5.2</c:v>
                </c:pt>
                <c:pt idx="49">
                  <c:v>5.3</c:v>
                </c:pt>
                <c:pt idx="50">
                  <c:v>5.4</c:v>
                </c:pt>
                <c:pt idx="51">
                  <c:v>5.5</c:v>
                </c:pt>
                <c:pt idx="52">
                  <c:v>5.6</c:v>
                </c:pt>
                <c:pt idx="53">
                  <c:v>5.7</c:v>
                </c:pt>
                <c:pt idx="54">
                  <c:v>5.8</c:v>
                </c:pt>
                <c:pt idx="55">
                  <c:v>5.9</c:v>
                </c:pt>
                <c:pt idx="56">
                  <c:v>6</c:v>
                </c:pt>
                <c:pt idx="57">
                  <c:v>6.1</c:v>
                </c:pt>
                <c:pt idx="58">
                  <c:v>6.2</c:v>
                </c:pt>
                <c:pt idx="59">
                  <c:v>6.3</c:v>
                </c:pt>
                <c:pt idx="60">
                  <c:v>6.4</c:v>
                </c:pt>
                <c:pt idx="61">
                  <c:v>6.5</c:v>
                </c:pt>
                <c:pt idx="62">
                  <c:v>6.6</c:v>
                </c:pt>
                <c:pt idx="63">
                  <c:v>6.7</c:v>
                </c:pt>
                <c:pt idx="64">
                  <c:v>6.8</c:v>
                </c:pt>
                <c:pt idx="65">
                  <c:v>6.9</c:v>
                </c:pt>
                <c:pt idx="66">
                  <c:v>7</c:v>
                </c:pt>
                <c:pt idx="67">
                  <c:v>7.1</c:v>
                </c:pt>
                <c:pt idx="68">
                  <c:v>7.2</c:v>
                </c:pt>
                <c:pt idx="69">
                  <c:v>7.3</c:v>
                </c:pt>
                <c:pt idx="70">
                  <c:v>7.4</c:v>
                </c:pt>
                <c:pt idx="71">
                  <c:v>7.5</c:v>
                </c:pt>
                <c:pt idx="72">
                  <c:v>7.6</c:v>
                </c:pt>
                <c:pt idx="73">
                  <c:v>7.7</c:v>
                </c:pt>
                <c:pt idx="74">
                  <c:v>7.8</c:v>
                </c:pt>
                <c:pt idx="75">
                  <c:v>7.9</c:v>
                </c:pt>
                <c:pt idx="76">
                  <c:v>8</c:v>
                </c:pt>
                <c:pt idx="77">
                  <c:v>8.1</c:v>
                </c:pt>
                <c:pt idx="78">
                  <c:v>8.2000000000000011</c:v>
                </c:pt>
                <c:pt idx="79">
                  <c:v>8.3000000000000007</c:v>
                </c:pt>
                <c:pt idx="80">
                  <c:v>8.4</c:v>
                </c:pt>
                <c:pt idx="81">
                  <c:v>8.5</c:v>
                </c:pt>
                <c:pt idx="82">
                  <c:v>8.6</c:v>
                </c:pt>
                <c:pt idx="83">
                  <c:v>8.7000000000000011</c:v>
                </c:pt>
                <c:pt idx="84">
                  <c:v>8.8000000000000007</c:v>
                </c:pt>
                <c:pt idx="85">
                  <c:v>8.9</c:v>
                </c:pt>
                <c:pt idx="86">
                  <c:v>9</c:v>
                </c:pt>
                <c:pt idx="87">
                  <c:v>9.1</c:v>
                </c:pt>
                <c:pt idx="88">
                  <c:v>9.2000000000000011</c:v>
                </c:pt>
                <c:pt idx="89">
                  <c:v>9.3000000000000007</c:v>
                </c:pt>
                <c:pt idx="90">
                  <c:v>9.4</c:v>
                </c:pt>
                <c:pt idx="91">
                  <c:v>9.5</c:v>
                </c:pt>
                <c:pt idx="92">
                  <c:v>9.6</c:v>
                </c:pt>
                <c:pt idx="93">
                  <c:v>9.7000000000000011</c:v>
                </c:pt>
                <c:pt idx="94">
                  <c:v>9.8000000000000007</c:v>
                </c:pt>
              </c:numCache>
            </c:numRef>
          </c:yVal>
          <c:smooth val="1"/>
        </c:ser>
        <c:ser>
          <c:idx val="1"/>
          <c:order val="1"/>
          <c:tx>
            <c:strRef>
              <c:f>'specific energy'!$E$1</c:f>
              <c:strCache>
                <c:ptCount val="1"/>
              </c:strCache>
            </c:strRef>
          </c:tx>
          <c:spPr>
            <a:ln w="26035">
              <a:solidFill>
                <a:srgbClr val="FF00FF"/>
              </a:solidFill>
              <a:prstDash val="solid"/>
            </a:ln>
          </c:spPr>
          <c:marker>
            <c:symbol val="none"/>
          </c:marker>
          <c:xVal>
            <c:numRef>
              <c:f>'specific energy'!$C$2:$C$97</c:f>
              <c:numCache>
                <c:formatCode>General</c:formatCode>
                <c:ptCount val="96"/>
                <c:pt idx="0">
                  <c:v>10.046045918367346</c:v>
                </c:pt>
                <c:pt idx="1">
                  <c:v>6.6734693877551026</c:v>
                </c:pt>
                <c:pt idx="2">
                  <c:v>4.8871315192743756</c:v>
                </c:pt>
                <c:pt idx="3">
                  <c:v>3.8497292794668887</c:v>
                </c:pt>
                <c:pt idx="4">
                  <c:v>3.2115114795918362</c:v>
                </c:pt>
                <c:pt idx="5">
                  <c:v>2.8053917863441673</c:v>
                </c:pt>
                <c:pt idx="6">
                  <c:v>2.5433673469387759</c:v>
                </c:pt>
                <c:pt idx="7">
                  <c:v>2.3755102040816332</c:v>
                </c:pt>
                <c:pt idx="8">
                  <c:v>2.2717828798185939</c:v>
                </c:pt>
                <c:pt idx="9">
                  <c:v>2.2132351165318198</c:v>
                </c:pt>
                <c:pt idx="10">
                  <c:v>2.1874323198667227</c:v>
                </c:pt>
                <c:pt idx="11">
                  <c:v>2.1859410430839001</c:v>
                </c:pt>
                <c:pt idx="12">
                  <c:v>2.2028778698979594</c:v>
                </c:pt>
                <c:pt idx="13">
                  <c:v>2.2340371442694731</c:v>
                </c:pt>
                <c:pt idx="14">
                  <c:v>2.2763479465860419</c:v>
                </c:pt>
                <c:pt idx="15">
                  <c:v>2.3275255808694673</c:v>
                </c:pt>
                <c:pt idx="16">
                  <c:v>2.3858418367346936</c:v>
                </c:pt>
                <c:pt idx="17">
                  <c:v>2.4499699199407647</c:v>
                </c:pt>
                <c:pt idx="18">
                  <c:v>2.5188775510204082</c:v>
                </c:pt>
                <c:pt idx="19">
                  <c:v>2.5917518614250992</c:v>
                </c:pt>
                <c:pt idx="20">
                  <c:v>2.6679457199546484</c:v>
                </c:pt>
                <c:pt idx="21">
                  <c:v>2.7469387755102042</c:v>
                </c:pt>
                <c:pt idx="22">
                  <c:v>2.8283087791329553</c:v>
                </c:pt>
                <c:pt idx="23">
                  <c:v>2.9117101984826852</c:v>
                </c:pt>
                <c:pt idx="24">
                  <c:v>2.9968580799666795</c:v>
                </c:pt>
                <c:pt idx="25">
                  <c:v>3.0835157368536001</c:v>
                </c:pt>
                <c:pt idx="26">
                  <c:v>3.1714852607709751</c:v>
                </c:pt>
                <c:pt idx="27">
                  <c:v>3.2606001401601228</c:v>
                </c:pt>
                <c:pt idx="28">
                  <c:v>3.35071946747449</c:v>
                </c:pt>
                <c:pt idx="29">
                  <c:v>3.4417233560090708</c:v>
                </c:pt>
                <c:pt idx="30">
                  <c:v>3.5335092860673685</c:v>
                </c:pt>
                <c:pt idx="31">
                  <c:v>3.6259891711786754</c:v>
                </c:pt>
                <c:pt idx="32">
                  <c:v>3.7190869866465106</c:v>
                </c:pt>
                <c:pt idx="33">
                  <c:v>3.8127368405360684</c:v>
                </c:pt>
                <c:pt idx="34">
                  <c:v>3.9068813952173671</c:v>
                </c:pt>
                <c:pt idx="35">
                  <c:v>4.0014705685035352</c:v>
                </c:pt>
                <c:pt idx="36">
                  <c:v>4.0964604591836746</c:v>
                </c:pt>
                <c:pt idx="37">
                  <c:v>4.1918124537143822</c:v>
                </c:pt>
                <c:pt idx="38">
                  <c:v>4.2874924799851915</c:v>
                </c:pt>
                <c:pt idx="39">
                  <c:v>4.3834703811216222</c:v>
                </c:pt>
                <c:pt idx="40">
                  <c:v>4.4797193877551029</c:v>
                </c:pt>
                <c:pt idx="41">
                  <c:v>4.5762156714537676</c:v>
                </c:pt>
                <c:pt idx="42">
                  <c:v>4.6729379653562733</c:v>
                </c:pt>
                <c:pt idx="43">
                  <c:v>4.7698672406943778</c:v>
                </c:pt>
                <c:pt idx="44">
                  <c:v>4.8669864299886614</c:v>
                </c:pt>
                <c:pt idx="45">
                  <c:v>4.9642801893768764</c:v>
                </c:pt>
                <c:pt idx="46">
                  <c:v>5.0617346938775505</c:v>
                </c:pt>
                <c:pt idx="47">
                  <c:v>5.1593374604743865</c:v>
                </c:pt>
                <c:pt idx="48">
                  <c:v>5.25707719478324</c:v>
                </c:pt>
                <c:pt idx="49">
                  <c:v>5.3549436577763876</c:v>
                </c:pt>
                <c:pt idx="50">
                  <c:v>5.4529275496206715</c:v>
                </c:pt>
                <c:pt idx="51">
                  <c:v>5.5510204081632661</c:v>
                </c:pt>
                <c:pt idx="52">
                  <c:v>5.6492145199916699</c:v>
                </c:pt>
                <c:pt idx="53">
                  <c:v>5.7475028423188297</c:v>
                </c:pt>
                <c:pt idx="54">
                  <c:v>5.8458789342133999</c:v>
                </c:pt>
                <c:pt idx="55">
                  <c:v>5.944336895918954</c:v>
                </c:pt>
                <c:pt idx="56">
                  <c:v>6.0428713151927438</c:v>
                </c:pt>
                <c:pt idx="57">
                  <c:v>6.1414772197511089</c:v>
                </c:pt>
                <c:pt idx="58">
                  <c:v>6.2401500350400312</c:v>
                </c:pt>
                <c:pt idx="59">
                  <c:v>6.3388855466600837</c:v>
                </c:pt>
                <c:pt idx="60">
                  <c:v>6.4376798668686224</c:v>
                </c:pt>
                <c:pt idx="61">
                  <c:v>6.5365294046612741</c:v>
                </c:pt>
                <c:pt idx="62">
                  <c:v>6.6354308390022663</c:v>
                </c:pt>
                <c:pt idx="63">
                  <c:v>6.7343810948304474</c:v>
                </c:pt>
                <c:pt idx="64">
                  <c:v>6.8333773215168421</c:v>
                </c:pt>
                <c:pt idx="65">
                  <c:v>6.932416873491678</c:v>
                </c:pt>
                <c:pt idx="66">
                  <c:v>7.0314972927946711</c:v>
                </c:pt>
                <c:pt idx="67">
                  <c:v>7.1306162933334409</c:v>
                </c:pt>
                <c:pt idx="68">
                  <c:v>7.2297717466616289</c:v>
                </c:pt>
                <c:pt idx="69">
                  <c:v>7.328961669111254</c:v>
                </c:pt>
                <c:pt idx="70">
                  <c:v>7.4281842101340168</c:v>
                </c:pt>
                <c:pt idx="71">
                  <c:v>7.5274376417233553</c:v>
                </c:pt>
                <c:pt idx="72">
                  <c:v>7.6267203488043416</c:v>
                </c:pt>
                <c:pt idx="73">
                  <c:v>7.7260308204914612</c:v>
                </c:pt>
                <c:pt idx="74">
                  <c:v>7.825367642125884</c:v>
                </c:pt>
                <c:pt idx="75">
                  <c:v>7.9247294880137611</c:v>
                </c:pt>
                <c:pt idx="76">
                  <c:v>8.0241151147959187</c:v>
                </c:pt>
                <c:pt idx="77">
                  <c:v>8.1235233553869648</c:v>
                </c:pt>
                <c:pt idx="78">
                  <c:v>8.2229531134285949</c:v>
                </c:pt>
                <c:pt idx="79">
                  <c:v>8.3224033582078523</c:v>
                </c:pt>
                <c:pt idx="80">
                  <c:v>8.4218731199962988</c:v>
                </c:pt>
                <c:pt idx="81">
                  <c:v>8.5213614857707753</c:v>
                </c:pt>
                <c:pt idx="82">
                  <c:v>8.620867595280405</c:v>
                </c:pt>
                <c:pt idx="83">
                  <c:v>8.7203906374281779</c:v>
                </c:pt>
                <c:pt idx="84">
                  <c:v>8.819929846938777</c:v>
                </c:pt>
                <c:pt idx="85">
                  <c:v>8.9194845012869486</c:v>
                </c:pt>
                <c:pt idx="86">
                  <c:v>9.0190539178634435</c:v>
                </c:pt>
                <c:pt idx="87">
                  <c:v>9.1186374513577917</c:v>
                </c:pt>
                <c:pt idx="88">
                  <c:v>9.2182344913390679</c:v>
                </c:pt>
                <c:pt idx="89">
                  <c:v>9.3178444600177937</c:v>
                </c:pt>
                <c:pt idx="90">
                  <c:v>9.4174668101735968</c:v>
                </c:pt>
                <c:pt idx="91">
                  <c:v>9.5171010232347761</c:v>
                </c:pt>
                <c:pt idx="92">
                  <c:v>9.6167466074971646</c:v>
                </c:pt>
                <c:pt idx="93">
                  <c:v>9.7164030964708115</c:v>
                </c:pt>
                <c:pt idx="94">
                  <c:v>9.8160700473442208</c:v>
                </c:pt>
                <c:pt idx="95">
                  <c:v>0</c:v>
                </c:pt>
              </c:numCache>
            </c:numRef>
          </c:xVal>
          <c:yVal>
            <c:numRef>
              <c:f>'specific energy'!$E$2:$E$97</c:f>
              <c:numCache>
                <c:formatCode>General</c:formatCode>
                <c:ptCount val="96"/>
                <c:pt idx="0">
                  <c:v>10.046045918367346</c:v>
                </c:pt>
                <c:pt idx="1">
                  <c:v>6.6734693877551026</c:v>
                </c:pt>
                <c:pt idx="2">
                  <c:v>4.8871315192743756</c:v>
                </c:pt>
                <c:pt idx="3">
                  <c:v>3.8497292794668887</c:v>
                </c:pt>
                <c:pt idx="4">
                  <c:v>3.2115114795918362</c:v>
                </c:pt>
                <c:pt idx="5">
                  <c:v>2.8053917863441673</c:v>
                </c:pt>
                <c:pt idx="6">
                  <c:v>2.5433673469387759</c:v>
                </c:pt>
                <c:pt idx="7">
                  <c:v>2.3755102040816332</c:v>
                </c:pt>
                <c:pt idx="8">
                  <c:v>2.2717828798185939</c:v>
                </c:pt>
                <c:pt idx="9">
                  <c:v>2.2132351165318198</c:v>
                </c:pt>
                <c:pt idx="10">
                  <c:v>2.1874323198667227</c:v>
                </c:pt>
                <c:pt idx="11">
                  <c:v>2.1859410430839001</c:v>
                </c:pt>
                <c:pt idx="12">
                  <c:v>2.2028778698979594</c:v>
                </c:pt>
                <c:pt idx="13">
                  <c:v>2.2340371442694731</c:v>
                </c:pt>
                <c:pt idx="14">
                  <c:v>2.2763479465860419</c:v>
                </c:pt>
                <c:pt idx="15">
                  <c:v>2.3275255808694673</c:v>
                </c:pt>
                <c:pt idx="16">
                  <c:v>2.3858418367346936</c:v>
                </c:pt>
                <c:pt idx="17">
                  <c:v>2.4499699199407647</c:v>
                </c:pt>
                <c:pt idx="18">
                  <c:v>2.5188775510204082</c:v>
                </c:pt>
                <c:pt idx="19">
                  <c:v>2.5917518614250992</c:v>
                </c:pt>
                <c:pt idx="20">
                  <c:v>2.6679457199546484</c:v>
                </c:pt>
                <c:pt idx="21">
                  <c:v>2.7469387755102042</c:v>
                </c:pt>
                <c:pt idx="22">
                  <c:v>2.8283087791329553</c:v>
                </c:pt>
                <c:pt idx="23">
                  <c:v>2.9117101984826852</c:v>
                </c:pt>
                <c:pt idx="24">
                  <c:v>2.9968580799666795</c:v>
                </c:pt>
                <c:pt idx="25">
                  <c:v>3.0835157368536001</c:v>
                </c:pt>
                <c:pt idx="26">
                  <c:v>3.1714852607709751</c:v>
                </c:pt>
                <c:pt idx="27">
                  <c:v>3.2606001401601228</c:v>
                </c:pt>
                <c:pt idx="28">
                  <c:v>3.35071946747449</c:v>
                </c:pt>
                <c:pt idx="29">
                  <c:v>3.4417233560090708</c:v>
                </c:pt>
                <c:pt idx="30">
                  <c:v>3.5335092860673685</c:v>
                </c:pt>
                <c:pt idx="31">
                  <c:v>3.6259891711786754</c:v>
                </c:pt>
                <c:pt idx="32">
                  <c:v>3.7190869866465106</c:v>
                </c:pt>
                <c:pt idx="33">
                  <c:v>3.8127368405360684</c:v>
                </c:pt>
                <c:pt idx="34">
                  <c:v>3.9068813952173671</c:v>
                </c:pt>
                <c:pt idx="35">
                  <c:v>4.0014705685035352</c:v>
                </c:pt>
                <c:pt idx="36">
                  <c:v>4.0964604591836746</c:v>
                </c:pt>
                <c:pt idx="37">
                  <c:v>4.1918124537143822</c:v>
                </c:pt>
                <c:pt idx="38">
                  <c:v>4.2874924799851915</c:v>
                </c:pt>
                <c:pt idx="39">
                  <c:v>4.3834703811216222</c:v>
                </c:pt>
                <c:pt idx="40">
                  <c:v>4.4797193877551029</c:v>
                </c:pt>
                <c:pt idx="41">
                  <c:v>4.5762156714537676</c:v>
                </c:pt>
                <c:pt idx="42">
                  <c:v>4.6729379653562733</c:v>
                </c:pt>
                <c:pt idx="43">
                  <c:v>4.7698672406943778</c:v>
                </c:pt>
                <c:pt idx="44">
                  <c:v>4.8669864299886614</c:v>
                </c:pt>
                <c:pt idx="45">
                  <c:v>4.9642801893768764</c:v>
                </c:pt>
                <c:pt idx="46">
                  <c:v>5.0617346938775505</c:v>
                </c:pt>
                <c:pt idx="47">
                  <c:v>5.1593374604743865</c:v>
                </c:pt>
                <c:pt idx="48">
                  <c:v>5.25707719478324</c:v>
                </c:pt>
                <c:pt idx="49">
                  <c:v>5.3549436577763876</c:v>
                </c:pt>
                <c:pt idx="50">
                  <c:v>5.4529275496206715</c:v>
                </c:pt>
                <c:pt idx="51">
                  <c:v>5.5510204081632661</c:v>
                </c:pt>
                <c:pt idx="52">
                  <c:v>5.6492145199916699</c:v>
                </c:pt>
                <c:pt idx="53">
                  <c:v>5.7475028423188297</c:v>
                </c:pt>
                <c:pt idx="54">
                  <c:v>5.8458789342133999</c:v>
                </c:pt>
                <c:pt idx="55">
                  <c:v>5.944336895918954</c:v>
                </c:pt>
                <c:pt idx="56">
                  <c:v>6.0428713151927438</c:v>
                </c:pt>
                <c:pt idx="57">
                  <c:v>6.1414772197511089</c:v>
                </c:pt>
                <c:pt idx="58">
                  <c:v>6.2401500350400312</c:v>
                </c:pt>
                <c:pt idx="59">
                  <c:v>6.3388855466600837</c:v>
                </c:pt>
                <c:pt idx="60">
                  <c:v>6.4376798668686224</c:v>
                </c:pt>
                <c:pt idx="61">
                  <c:v>6.5365294046612741</c:v>
                </c:pt>
                <c:pt idx="62">
                  <c:v>6.6354308390022663</c:v>
                </c:pt>
                <c:pt idx="63">
                  <c:v>6.7343810948304474</c:v>
                </c:pt>
                <c:pt idx="64">
                  <c:v>6.8333773215168421</c:v>
                </c:pt>
                <c:pt idx="65">
                  <c:v>6.932416873491678</c:v>
                </c:pt>
                <c:pt idx="66">
                  <c:v>7.0314972927946711</c:v>
                </c:pt>
                <c:pt idx="67">
                  <c:v>7.1306162933334409</c:v>
                </c:pt>
                <c:pt idx="68">
                  <c:v>7.2297717466616289</c:v>
                </c:pt>
                <c:pt idx="69">
                  <c:v>7.328961669111254</c:v>
                </c:pt>
                <c:pt idx="70">
                  <c:v>7.4281842101340168</c:v>
                </c:pt>
                <c:pt idx="71">
                  <c:v>7.5274376417233553</c:v>
                </c:pt>
                <c:pt idx="72">
                  <c:v>7.6267203488043416</c:v>
                </c:pt>
                <c:pt idx="73">
                  <c:v>7.7260308204914612</c:v>
                </c:pt>
                <c:pt idx="74">
                  <c:v>7.825367642125884</c:v>
                </c:pt>
                <c:pt idx="75">
                  <c:v>7.9247294880137611</c:v>
                </c:pt>
                <c:pt idx="76">
                  <c:v>8.0241151147959187</c:v>
                </c:pt>
                <c:pt idx="77">
                  <c:v>8.1235233553869648</c:v>
                </c:pt>
                <c:pt idx="78">
                  <c:v>8.2229531134285949</c:v>
                </c:pt>
                <c:pt idx="79">
                  <c:v>8.3224033582078523</c:v>
                </c:pt>
                <c:pt idx="80">
                  <c:v>8.4218731199962988</c:v>
                </c:pt>
                <c:pt idx="81">
                  <c:v>8.5213614857707753</c:v>
                </c:pt>
                <c:pt idx="82">
                  <c:v>8.620867595280405</c:v>
                </c:pt>
                <c:pt idx="83">
                  <c:v>8.7203906374281779</c:v>
                </c:pt>
                <c:pt idx="84">
                  <c:v>8.819929846938777</c:v>
                </c:pt>
                <c:pt idx="85">
                  <c:v>8.9194845012869486</c:v>
                </c:pt>
                <c:pt idx="86">
                  <c:v>9.0190539178634435</c:v>
                </c:pt>
                <c:pt idx="87">
                  <c:v>9.1186374513577917</c:v>
                </c:pt>
                <c:pt idx="88">
                  <c:v>9.2182344913390679</c:v>
                </c:pt>
                <c:pt idx="89">
                  <c:v>9.3178444600177937</c:v>
                </c:pt>
                <c:pt idx="90">
                  <c:v>9.4174668101735968</c:v>
                </c:pt>
                <c:pt idx="91">
                  <c:v>9.5171010232347761</c:v>
                </c:pt>
                <c:pt idx="92">
                  <c:v>9.6167466074971646</c:v>
                </c:pt>
                <c:pt idx="93">
                  <c:v>9.7164030964708115</c:v>
                </c:pt>
                <c:pt idx="94">
                  <c:v>9.8160700473442208</c:v>
                </c:pt>
                <c:pt idx="95">
                  <c:v>0</c:v>
                </c:pt>
              </c:numCache>
            </c:numRef>
          </c:yVal>
          <c:smooth val="1"/>
        </c:ser>
        <c:axId val="141177600"/>
        <c:axId val="141179520"/>
      </c:scatterChart>
      <c:valAx>
        <c:axId val="141177600"/>
        <c:scaling>
          <c:orientation val="minMax"/>
          <c:max val="4"/>
        </c:scaling>
        <c:axPos val="b"/>
        <c:title>
          <c:tx>
            <c:rich>
              <a:bodyPr/>
              <a:lstStyle/>
              <a:p>
                <a:pPr>
                  <a:defRPr sz="1640" b="0" i="0" u="none" strike="noStrike" baseline="0">
                    <a:solidFill>
                      <a:srgbClr val="000000"/>
                    </a:solidFill>
                    <a:latin typeface="Times New Roman"/>
                    <a:ea typeface="Times New Roman"/>
                    <a:cs typeface="Times New Roman"/>
                  </a:defRPr>
                </a:pPr>
                <a:r>
                  <a:t>E</a:t>
                </a:r>
              </a:p>
            </c:rich>
          </c:tx>
          <c:layout>
            <c:manualLayout>
              <c:xMode val="edge"/>
              <c:yMode val="edge"/>
              <c:x val="0.52258064516129021"/>
              <c:y val="0.89508928571428559"/>
            </c:manualLayout>
          </c:layout>
          <c:spPr>
            <a:noFill/>
            <a:ln w="26035">
              <a:noFill/>
            </a:ln>
          </c:spPr>
        </c:title>
        <c:numFmt formatCode="General" sourceLinked="1"/>
        <c:majorTickMark val="cross"/>
        <c:minorTickMark val="out"/>
        <c:tickLblPos val="nextTo"/>
        <c:spPr>
          <a:ln w="3254">
            <a:solidFill>
              <a:srgbClr val="000000"/>
            </a:solidFill>
            <a:prstDash val="solid"/>
          </a:ln>
        </c:spPr>
        <c:txPr>
          <a:bodyPr rot="0" vert="horz"/>
          <a:lstStyle/>
          <a:p>
            <a:pPr>
              <a:defRPr sz="1640" b="0" i="0" u="none" strike="noStrike" baseline="0">
                <a:solidFill>
                  <a:srgbClr val="000000"/>
                </a:solidFill>
                <a:latin typeface="Times New Roman"/>
                <a:ea typeface="Times New Roman"/>
                <a:cs typeface="Times New Roman"/>
              </a:defRPr>
            </a:pPr>
            <a:endParaRPr lang="en-US"/>
          </a:p>
        </c:txPr>
        <c:crossAx val="141179520"/>
        <c:crosses val="autoZero"/>
        <c:crossBetween val="midCat"/>
        <c:majorUnit val="1"/>
        <c:minorUnit val="0.1"/>
      </c:valAx>
      <c:valAx>
        <c:axId val="141179520"/>
        <c:scaling>
          <c:orientation val="minMax"/>
          <c:max val="4"/>
        </c:scaling>
        <c:axPos val="l"/>
        <c:title>
          <c:tx>
            <c:rich>
              <a:bodyPr/>
              <a:lstStyle/>
              <a:p>
                <a:pPr>
                  <a:defRPr sz="1640" b="0" i="0" u="none" strike="noStrike" baseline="0">
                    <a:solidFill>
                      <a:srgbClr val="000000"/>
                    </a:solidFill>
                    <a:latin typeface="Times New Roman"/>
                    <a:ea typeface="Times New Roman"/>
                    <a:cs typeface="Times New Roman"/>
                  </a:defRPr>
                </a:pPr>
                <a:r>
                  <a:t>y</a:t>
                </a:r>
              </a:p>
            </c:rich>
          </c:tx>
          <c:layout>
            <c:manualLayout>
              <c:xMode val="edge"/>
              <c:yMode val="edge"/>
              <c:x val="2.1505376344086027E-2"/>
              <c:y val="0.4642857142857143"/>
            </c:manualLayout>
          </c:layout>
          <c:spPr>
            <a:noFill/>
            <a:ln w="26035">
              <a:noFill/>
            </a:ln>
          </c:spPr>
        </c:title>
        <c:numFmt formatCode="General" sourceLinked="1"/>
        <c:majorTickMark val="cross"/>
        <c:minorTickMark val="out"/>
        <c:tickLblPos val="nextTo"/>
        <c:spPr>
          <a:ln w="3254">
            <a:solidFill>
              <a:srgbClr val="000000"/>
            </a:solidFill>
            <a:prstDash val="solid"/>
          </a:ln>
        </c:spPr>
        <c:txPr>
          <a:bodyPr rot="0" vert="horz"/>
          <a:lstStyle/>
          <a:p>
            <a:pPr>
              <a:defRPr sz="1640" b="0" i="0" u="none" strike="noStrike" baseline="0">
                <a:solidFill>
                  <a:srgbClr val="000000"/>
                </a:solidFill>
                <a:latin typeface="Times New Roman"/>
                <a:ea typeface="Times New Roman"/>
                <a:cs typeface="Times New Roman"/>
              </a:defRPr>
            </a:pPr>
            <a:endParaRPr lang="en-US"/>
          </a:p>
        </c:txPr>
        <c:crossAx val="141177600"/>
        <c:crosses val="autoZero"/>
        <c:crossBetween val="midCat"/>
        <c:majorUnit val="1"/>
        <c:minorUnit val="0.1"/>
      </c:valAx>
      <c:spPr>
        <a:noFill/>
        <a:ln w="13018">
          <a:solidFill>
            <a:srgbClr val="808080"/>
          </a:solidFill>
          <a:prstDash val="solid"/>
        </a:ln>
      </c:spPr>
    </c:plotArea>
    <c:plotVisOnly val="1"/>
    <c:dispBlanksAs val="gap"/>
  </c:chart>
  <c:spPr>
    <a:noFill/>
    <a:ln>
      <a:noFill/>
    </a:ln>
  </c:spPr>
  <c:txPr>
    <a:bodyPr/>
    <a:lstStyle/>
    <a:p>
      <a:pPr>
        <a:defRPr sz="1640" b="0" i="0" u="none" strike="noStrike" baseline="0">
          <a:solidFill>
            <a:srgbClr val="000000"/>
          </a:solidFill>
          <a:latin typeface="Times New Roman"/>
          <a:ea typeface="Times New Roman"/>
          <a:cs typeface="Times New Roman"/>
        </a:defRPr>
      </a:pPr>
      <a:endParaRPr lang="en-US"/>
    </a:p>
  </c:txPr>
  <c:externalData r:id="rId1"/>
</c:chartSpace>
</file>

<file path=ppt/drawings/_rels/vmlDrawing1.vml.rels><?xml version="1.0" encoding="UTF-8" standalone="yes"?>
<Relationships xmlns="http://schemas.openxmlformats.org/package/2006/relationships"><Relationship Id="rId3" Type="http://schemas.openxmlformats.org/officeDocument/2006/relationships/image" Target="../media/image7.wmf"/><Relationship Id="rId2" Type="http://schemas.openxmlformats.org/officeDocument/2006/relationships/image" Target="../media/image6.wmf"/><Relationship Id="rId1" Type="http://schemas.openxmlformats.org/officeDocument/2006/relationships/image" Target="../media/image5.wmf"/><Relationship Id="rId5" Type="http://schemas.openxmlformats.org/officeDocument/2006/relationships/image" Target="../media/image9.wmf"/><Relationship Id="rId4" Type="http://schemas.openxmlformats.org/officeDocument/2006/relationships/image" Target="../media/image8.wmf"/></Relationships>
</file>

<file path=ppt/drawings/_rels/vmlDrawing10.vml.rels><?xml version="1.0" encoding="UTF-8" standalone="yes"?>
<Relationships xmlns="http://schemas.openxmlformats.org/package/2006/relationships"><Relationship Id="rId8" Type="http://schemas.openxmlformats.org/officeDocument/2006/relationships/image" Target="../media/image53.wmf"/><Relationship Id="rId3" Type="http://schemas.openxmlformats.org/officeDocument/2006/relationships/image" Target="../media/image48.wmf"/><Relationship Id="rId7" Type="http://schemas.openxmlformats.org/officeDocument/2006/relationships/image" Target="../media/image52.wmf"/><Relationship Id="rId2" Type="http://schemas.openxmlformats.org/officeDocument/2006/relationships/image" Target="../media/image47.wmf"/><Relationship Id="rId1" Type="http://schemas.openxmlformats.org/officeDocument/2006/relationships/image" Target="../media/image46.wmf"/><Relationship Id="rId6" Type="http://schemas.openxmlformats.org/officeDocument/2006/relationships/image" Target="../media/image51.wmf"/><Relationship Id="rId5" Type="http://schemas.openxmlformats.org/officeDocument/2006/relationships/image" Target="../media/image50.wmf"/><Relationship Id="rId4" Type="http://schemas.openxmlformats.org/officeDocument/2006/relationships/image" Target="../media/image49.w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56.wmf"/><Relationship Id="rId2" Type="http://schemas.openxmlformats.org/officeDocument/2006/relationships/image" Target="../media/image55.wmf"/><Relationship Id="rId1" Type="http://schemas.openxmlformats.org/officeDocument/2006/relationships/image" Target="../media/image54.wmf"/><Relationship Id="rId4" Type="http://schemas.openxmlformats.org/officeDocument/2006/relationships/image" Target="../media/image57.wmf"/></Relationships>
</file>

<file path=ppt/drawings/_rels/vmlDrawing12.vml.rels><?xml version="1.0" encoding="UTF-8" standalone="yes"?>
<Relationships xmlns="http://schemas.openxmlformats.org/package/2006/relationships"><Relationship Id="rId3" Type="http://schemas.openxmlformats.org/officeDocument/2006/relationships/image" Target="../media/image60.wmf"/><Relationship Id="rId2" Type="http://schemas.openxmlformats.org/officeDocument/2006/relationships/image" Target="../media/image59.wmf"/><Relationship Id="rId1" Type="http://schemas.openxmlformats.org/officeDocument/2006/relationships/image" Target="../media/image58.wmf"/><Relationship Id="rId4" Type="http://schemas.openxmlformats.org/officeDocument/2006/relationships/image" Target="../media/image61.wmf"/></Relationships>
</file>

<file path=ppt/drawings/_rels/vmlDrawing13.vml.rels><?xml version="1.0" encoding="UTF-8" standalone="yes"?>
<Relationships xmlns="http://schemas.openxmlformats.org/package/2006/relationships"><Relationship Id="rId3" Type="http://schemas.openxmlformats.org/officeDocument/2006/relationships/image" Target="../media/image60.wmf"/><Relationship Id="rId2" Type="http://schemas.openxmlformats.org/officeDocument/2006/relationships/image" Target="../media/image63.wmf"/><Relationship Id="rId1" Type="http://schemas.openxmlformats.org/officeDocument/2006/relationships/image" Target="../media/image62.wmf"/><Relationship Id="rId4" Type="http://schemas.openxmlformats.org/officeDocument/2006/relationships/image" Target="../media/image61.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64.w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65.w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66.w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67.wmf"/></Relationships>
</file>

<file path=ppt/drawings/_rels/vmlDrawing18.vml.rels><?xml version="1.0" encoding="UTF-8" standalone="yes"?>
<Relationships xmlns="http://schemas.openxmlformats.org/package/2006/relationships"><Relationship Id="rId2" Type="http://schemas.openxmlformats.org/officeDocument/2006/relationships/image" Target="../media/image69.wmf"/><Relationship Id="rId1" Type="http://schemas.openxmlformats.org/officeDocument/2006/relationships/image" Target="../media/image68.wmf"/></Relationships>
</file>

<file path=ppt/drawings/_rels/vmlDrawing19.vml.rels><?xml version="1.0" encoding="UTF-8" standalone="yes"?>
<Relationships xmlns="http://schemas.openxmlformats.org/package/2006/relationships"><Relationship Id="rId3" Type="http://schemas.openxmlformats.org/officeDocument/2006/relationships/image" Target="../media/image72.wmf"/><Relationship Id="rId7" Type="http://schemas.openxmlformats.org/officeDocument/2006/relationships/image" Target="../media/image76.wmf"/><Relationship Id="rId2" Type="http://schemas.openxmlformats.org/officeDocument/2006/relationships/image" Target="../media/image71.wmf"/><Relationship Id="rId1" Type="http://schemas.openxmlformats.org/officeDocument/2006/relationships/image" Target="../media/image70.wmf"/><Relationship Id="rId6" Type="http://schemas.openxmlformats.org/officeDocument/2006/relationships/image" Target="../media/image75.wmf"/><Relationship Id="rId5" Type="http://schemas.openxmlformats.org/officeDocument/2006/relationships/image" Target="../media/image74.wmf"/><Relationship Id="rId4" Type="http://schemas.openxmlformats.org/officeDocument/2006/relationships/image" Target="../media/image73.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3.wmf"/><Relationship Id="rId2" Type="http://schemas.openxmlformats.org/officeDocument/2006/relationships/image" Target="../media/image12.wmf"/><Relationship Id="rId1" Type="http://schemas.openxmlformats.org/officeDocument/2006/relationships/image" Target="../media/image11.wmf"/><Relationship Id="rId4" Type="http://schemas.openxmlformats.org/officeDocument/2006/relationships/image" Target="../media/image14.wmf"/></Relationships>
</file>

<file path=ppt/drawings/_rels/vmlDrawing20.vml.rels><?xml version="1.0" encoding="UTF-8" standalone="yes"?>
<Relationships xmlns="http://schemas.openxmlformats.org/package/2006/relationships"><Relationship Id="rId8" Type="http://schemas.openxmlformats.org/officeDocument/2006/relationships/image" Target="../media/image85.wmf"/><Relationship Id="rId3" Type="http://schemas.openxmlformats.org/officeDocument/2006/relationships/image" Target="../media/image80.wmf"/><Relationship Id="rId7" Type="http://schemas.openxmlformats.org/officeDocument/2006/relationships/image" Target="../media/image84.wmf"/><Relationship Id="rId2" Type="http://schemas.openxmlformats.org/officeDocument/2006/relationships/image" Target="../media/image79.wmf"/><Relationship Id="rId1" Type="http://schemas.openxmlformats.org/officeDocument/2006/relationships/image" Target="../media/image78.wmf"/><Relationship Id="rId6" Type="http://schemas.openxmlformats.org/officeDocument/2006/relationships/image" Target="../media/image83.wmf"/><Relationship Id="rId5" Type="http://schemas.openxmlformats.org/officeDocument/2006/relationships/image" Target="../media/image82.wmf"/><Relationship Id="rId4" Type="http://schemas.openxmlformats.org/officeDocument/2006/relationships/image" Target="../media/image81.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7.wmf"/><Relationship Id="rId2" Type="http://schemas.openxmlformats.org/officeDocument/2006/relationships/image" Target="../media/image16.wmf"/><Relationship Id="rId1" Type="http://schemas.openxmlformats.org/officeDocument/2006/relationships/image" Target="../media/image15.wmf"/><Relationship Id="rId6" Type="http://schemas.openxmlformats.org/officeDocument/2006/relationships/image" Target="../media/image20.wmf"/><Relationship Id="rId5" Type="http://schemas.openxmlformats.org/officeDocument/2006/relationships/image" Target="../media/image19.wmf"/><Relationship Id="rId4" Type="http://schemas.openxmlformats.org/officeDocument/2006/relationships/image" Target="../media/image18.wmf"/></Relationships>
</file>

<file path=ppt/drawings/_rels/vmlDrawing4.vml.rels><?xml version="1.0" encoding="UTF-8" standalone="yes"?>
<Relationships xmlns="http://schemas.openxmlformats.org/package/2006/relationships"><Relationship Id="rId8" Type="http://schemas.openxmlformats.org/officeDocument/2006/relationships/image" Target="../media/image28.wmf"/><Relationship Id="rId3" Type="http://schemas.openxmlformats.org/officeDocument/2006/relationships/image" Target="../media/image23.wmf"/><Relationship Id="rId7" Type="http://schemas.openxmlformats.org/officeDocument/2006/relationships/image" Target="../media/image27.wmf"/><Relationship Id="rId2" Type="http://schemas.openxmlformats.org/officeDocument/2006/relationships/image" Target="../media/image22.wmf"/><Relationship Id="rId1" Type="http://schemas.openxmlformats.org/officeDocument/2006/relationships/image" Target="../media/image21.wmf"/><Relationship Id="rId6" Type="http://schemas.openxmlformats.org/officeDocument/2006/relationships/image" Target="../media/image26.wmf"/><Relationship Id="rId5" Type="http://schemas.openxmlformats.org/officeDocument/2006/relationships/image" Target="../media/image25.wmf"/><Relationship Id="rId4" Type="http://schemas.openxmlformats.org/officeDocument/2006/relationships/image" Target="../media/image24.wmf"/><Relationship Id="rId9" Type="http://schemas.openxmlformats.org/officeDocument/2006/relationships/image" Target="../media/image29.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32.wmf"/><Relationship Id="rId2" Type="http://schemas.openxmlformats.org/officeDocument/2006/relationships/image" Target="../media/image31.wmf"/><Relationship Id="rId1" Type="http://schemas.openxmlformats.org/officeDocument/2006/relationships/image" Target="../media/image30.wmf"/><Relationship Id="rId5" Type="http://schemas.openxmlformats.org/officeDocument/2006/relationships/image" Target="../media/image34.wmf"/><Relationship Id="rId4" Type="http://schemas.openxmlformats.org/officeDocument/2006/relationships/image" Target="../media/image33.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36.wmf"/><Relationship Id="rId2" Type="http://schemas.openxmlformats.org/officeDocument/2006/relationships/image" Target="../media/image35.wmf"/><Relationship Id="rId1" Type="http://schemas.openxmlformats.org/officeDocument/2006/relationships/image" Target="../media/image32.wmf"/><Relationship Id="rId5" Type="http://schemas.openxmlformats.org/officeDocument/2006/relationships/image" Target="../media/image38.wmf"/><Relationship Id="rId4" Type="http://schemas.openxmlformats.org/officeDocument/2006/relationships/image" Target="../media/image37.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39.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40.w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44.wmf"/><Relationship Id="rId2" Type="http://schemas.openxmlformats.org/officeDocument/2006/relationships/image" Target="../media/image43.wmf"/><Relationship Id="rId1" Type="http://schemas.openxmlformats.org/officeDocument/2006/relationships/image" Target="../media/image42.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0"/>
            <a:ext cx="2971800" cy="457200"/>
          </a:xfrm>
          <a:prstGeom prst="rect">
            <a:avLst/>
          </a:prstGeom>
          <a:noFill/>
          <a:ln w="12700">
            <a:noFill/>
            <a:miter lim="800000"/>
            <a:headEnd type="none" w="sm" len="sm"/>
            <a:tailEnd type="none" w="sm" len="sm"/>
          </a:ln>
          <a:effectLst/>
        </p:spPr>
        <p:txBody>
          <a:bodyPr vert="horz" wrap="square" lIns="91440" tIns="45720" rIns="91440" bIns="45720" numCol="1" anchor="t" anchorCtr="0" compatLnSpc="1">
            <a:prstTxWarp prst="textNoShape">
              <a:avLst/>
            </a:prstTxWarp>
          </a:bodyPr>
          <a:lstStyle>
            <a:lvl1pPr>
              <a:defRPr sz="1200">
                <a:effectLst>
                  <a:outerShdw blurRad="38100" dist="38100" dir="2700000" algn="tl">
                    <a:srgbClr val="C0C0C0"/>
                  </a:outerShdw>
                </a:effectLst>
              </a:defRPr>
            </a:lvl1pPr>
          </a:lstStyle>
          <a:p>
            <a:endParaRPr lang="en-US"/>
          </a:p>
        </p:txBody>
      </p:sp>
      <p:sp>
        <p:nvSpPr>
          <p:cNvPr id="4099" name="Rectangle 3"/>
          <p:cNvSpPr>
            <a:spLocks noGrp="1" noChangeArrowheads="1"/>
          </p:cNvSpPr>
          <p:nvPr>
            <p:ph type="dt" sz="quarter" idx="1"/>
          </p:nvPr>
        </p:nvSpPr>
        <p:spPr bwMode="auto">
          <a:xfrm>
            <a:off x="3886200" y="0"/>
            <a:ext cx="2971800" cy="457200"/>
          </a:xfrm>
          <a:prstGeom prst="rect">
            <a:avLst/>
          </a:prstGeom>
          <a:noFill/>
          <a:ln w="12700">
            <a:noFill/>
            <a:miter lim="800000"/>
            <a:headEnd type="none" w="sm" len="sm"/>
            <a:tailEnd type="none" w="sm" len="sm"/>
          </a:ln>
          <a:effectLst/>
        </p:spPr>
        <p:txBody>
          <a:bodyPr vert="horz" wrap="square" lIns="91440" tIns="45720" rIns="91440" bIns="45720" numCol="1" anchor="t" anchorCtr="0" compatLnSpc="1">
            <a:prstTxWarp prst="textNoShape">
              <a:avLst/>
            </a:prstTxWarp>
          </a:bodyPr>
          <a:lstStyle>
            <a:lvl1pPr algn="r">
              <a:defRPr sz="1200">
                <a:effectLst>
                  <a:outerShdw blurRad="38100" dist="38100" dir="2700000" algn="tl">
                    <a:srgbClr val="C0C0C0"/>
                  </a:outerShdw>
                </a:effectLst>
              </a:defRPr>
            </a:lvl1pPr>
          </a:lstStyle>
          <a:p>
            <a:endParaRPr lang="en-US"/>
          </a:p>
        </p:txBody>
      </p:sp>
      <p:sp>
        <p:nvSpPr>
          <p:cNvPr id="4100" name="Rectangle 4"/>
          <p:cNvSpPr>
            <a:spLocks noGrp="1" noChangeArrowheads="1"/>
          </p:cNvSpPr>
          <p:nvPr>
            <p:ph type="ftr" sz="quarter" idx="2"/>
          </p:nvPr>
        </p:nvSpPr>
        <p:spPr bwMode="auto">
          <a:xfrm>
            <a:off x="0" y="8686800"/>
            <a:ext cx="3657600" cy="457200"/>
          </a:xfrm>
          <a:prstGeom prst="rect">
            <a:avLst/>
          </a:prstGeom>
          <a:noFill/>
          <a:ln w="12700">
            <a:noFill/>
            <a:miter lim="800000"/>
            <a:headEnd type="none" w="sm" len="sm"/>
            <a:tailEnd type="none" w="sm" len="sm"/>
          </a:ln>
          <a:effectLst/>
        </p:spPr>
        <p:txBody>
          <a:bodyPr vert="horz" wrap="square" lIns="91440" tIns="45720" rIns="91440" bIns="45720" numCol="1" anchor="b" anchorCtr="0" compatLnSpc="1">
            <a:prstTxWarp prst="textNoShape">
              <a:avLst/>
            </a:prstTxWarp>
          </a:bodyPr>
          <a:lstStyle>
            <a:lvl1pPr>
              <a:defRPr sz="1200">
                <a:effectLst>
                  <a:outerShdw blurRad="38100" dist="38100" dir="2700000" algn="tl">
                    <a:srgbClr val="C0C0C0"/>
                  </a:outerShdw>
                </a:effectLst>
              </a:defRPr>
            </a:lvl1pPr>
          </a:lstStyle>
          <a:p>
            <a:r>
              <a:rPr lang="en-US"/>
              <a:t>CEE 331 Fluid Mechanics</a:t>
            </a:r>
          </a:p>
          <a:p>
            <a:r>
              <a:rPr lang="en-US"/>
              <a:t>Monroe Weber-Shirk                      </a:t>
            </a:r>
            <a:fld id="{0F531876-9506-48C9-93AE-D17146FCA494}" type="datetime4">
              <a:rPr lang="en-US"/>
              <a:pPr/>
              <a:t>December 18, 2012</a:t>
            </a:fld>
            <a:endParaRPr lang="en-US"/>
          </a:p>
        </p:txBody>
      </p:sp>
      <p:sp>
        <p:nvSpPr>
          <p:cNvPr id="4101" name="Rectangle 5"/>
          <p:cNvSpPr>
            <a:spLocks noGrp="1" noChangeArrowheads="1"/>
          </p:cNvSpPr>
          <p:nvPr>
            <p:ph type="sldNum" sz="quarter" idx="3"/>
          </p:nvPr>
        </p:nvSpPr>
        <p:spPr bwMode="auto">
          <a:xfrm>
            <a:off x="3886200" y="8686800"/>
            <a:ext cx="2971800" cy="457200"/>
          </a:xfrm>
          <a:prstGeom prst="rect">
            <a:avLst/>
          </a:prstGeom>
          <a:noFill/>
          <a:ln w="12700">
            <a:noFill/>
            <a:miter lim="800000"/>
            <a:headEnd type="none" w="sm" len="sm"/>
            <a:tailEnd type="none" w="sm" len="sm"/>
          </a:ln>
          <a:effectLst/>
        </p:spPr>
        <p:txBody>
          <a:bodyPr vert="horz" wrap="square" lIns="91440" tIns="45720" rIns="91440" bIns="45720" numCol="1" anchor="b" anchorCtr="0" compatLnSpc="1">
            <a:prstTxWarp prst="textNoShape">
              <a:avLst/>
            </a:prstTxWarp>
          </a:bodyPr>
          <a:lstStyle>
            <a:lvl1pPr algn="r">
              <a:defRPr sz="1200">
                <a:effectLst>
                  <a:outerShdw blurRad="38100" dist="38100" dir="2700000" algn="tl">
                    <a:srgbClr val="C0C0C0"/>
                  </a:outerShdw>
                </a:effectLst>
              </a:defRPr>
            </a:lvl1pPr>
          </a:lstStyle>
          <a:p>
            <a:fld id="{3BF3A98E-C16F-4A32-9F54-7A54AEDFC28A}" type="slidenum">
              <a:rPr lang="en-US"/>
              <a:pPr/>
              <a:t>‹#›</a:t>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1730" name="Rectangle 2"/>
          <p:cNvSpPr>
            <a:spLocks noGrp="1" noChangeArrowheads="1"/>
          </p:cNvSpPr>
          <p:nvPr>
            <p:ph type="hdr" sz="quarter"/>
          </p:nvPr>
        </p:nvSpPr>
        <p:spPr bwMode="auto">
          <a:xfrm>
            <a:off x="0" y="90488"/>
            <a:ext cx="693738" cy="274637"/>
          </a:xfrm>
          <a:prstGeom prst="rect">
            <a:avLst/>
          </a:prstGeom>
          <a:noFill/>
          <a:ln w="12700">
            <a:noFill/>
            <a:miter lim="800000"/>
            <a:headEnd type="none" w="lg" len="med"/>
            <a:tailEnd type="none" w="lg" len="med"/>
          </a:ln>
          <a:effectLst/>
        </p:spPr>
        <p:txBody>
          <a:bodyPr vert="horz" wrap="none" lIns="91440" tIns="45720" rIns="91440" bIns="45720" numCol="1" anchor="ctr" anchorCtr="0" compatLnSpc="1">
            <a:prstTxWarp prst="textNoShape">
              <a:avLst/>
            </a:prstTxWarp>
            <a:spAutoFit/>
          </a:bodyPr>
          <a:lstStyle>
            <a:lvl1pPr>
              <a:defRPr sz="1200">
                <a:effectLst>
                  <a:outerShdw blurRad="38100" dist="38100" dir="2700000" algn="tl">
                    <a:srgbClr val="C0C0C0"/>
                  </a:outerShdw>
                </a:effectLst>
              </a:defRPr>
            </a:lvl1pPr>
          </a:lstStyle>
          <a:p>
            <a:endParaRPr lang="en-US"/>
          </a:p>
        </p:txBody>
      </p:sp>
      <p:sp>
        <p:nvSpPr>
          <p:cNvPr id="201731" name="Rectangle 3"/>
          <p:cNvSpPr>
            <a:spLocks noGrp="1" noChangeArrowheads="1"/>
          </p:cNvSpPr>
          <p:nvPr>
            <p:ph type="dt" idx="1"/>
          </p:nvPr>
        </p:nvSpPr>
        <p:spPr bwMode="auto">
          <a:xfrm>
            <a:off x="6000750" y="90488"/>
            <a:ext cx="857250" cy="274637"/>
          </a:xfrm>
          <a:prstGeom prst="rect">
            <a:avLst/>
          </a:prstGeom>
          <a:noFill/>
          <a:ln w="12700">
            <a:noFill/>
            <a:miter lim="800000"/>
            <a:headEnd type="none" w="lg" len="med"/>
            <a:tailEnd type="none" w="lg" len="med"/>
          </a:ln>
          <a:effectLst/>
        </p:spPr>
        <p:txBody>
          <a:bodyPr vert="horz" wrap="none" lIns="91440" tIns="45720" rIns="91440" bIns="45720" numCol="1" anchor="ctr" anchorCtr="0" compatLnSpc="1">
            <a:prstTxWarp prst="textNoShape">
              <a:avLst/>
            </a:prstTxWarp>
            <a:spAutoFit/>
          </a:bodyPr>
          <a:lstStyle>
            <a:lvl1pPr algn="r">
              <a:defRPr sz="1200">
                <a:effectLst>
                  <a:outerShdw blurRad="38100" dist="38100" dir="2700000" algn="tl">
                    <a:srgbClr val="C0C0C0"/>
                  </a:outerShdw>
                </a:effectLst>
              </a:defRPr>
            </a:lvl1pPr>
          </a:lstStyle>
          <a:p>
            <a:endParaRPr lang="en-US"/>
          </a:p>
        </p:txBody>
      </p:sp>
      <p:sp>
        <p:nvSpPr>
          <p:cNvPr id="201732" name="Rectangle 4"/>
          <p:cNvSpPr>
            <a:spLocks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p:spPr>
      </p:sp>
      <p:sp>
        <p:nvSpPr>
          <p:cNvPr id="201733" name="Rectangle 5"/>
          <p:cNvSpPr>
            <a:spLocks noGrp="1" noChangeArrowheads="1"/>
          </p:cNvSpPr>
          <p:nvPr>
            <p:ph type="body" sz="quarter" idx="3"/>
          </p:nvPr>
        </p:nvSpPr>
        <p:spPr bwMode="auto">
          <a:xfrm>
            <a:off x="914400" y="5786438"/>
            <a:ext cx="2646363" cy="1227137"/>
          </a:xfrm>
          <a:prstGeom prst="rect">
            <a:avLst/>
          </a:prstGeom>
          <a:noFill/>
          <a:ln w="12700">
            <a:noFill/>
            <a:miter lim="800000"/>
            <a:headEnd type="none" w="lg" len="med"/>
            <a:tailEnd type="none" w="lg" len="med"/>
          </a:ln>
          <a:effectLst/>
        </p:spPr>
        <p:txBody>
          <a:bodyPr vert="horz" wrap="none" lIns="91440" tIns="45720" rIns="91440" bIns="45720" numCol="1" anchor="ctr" anchorCtr="0" compatLnSpc="1">
            <a:prstTxWarp prst="textNoShape">
              <a:avLst/>
            </a:prstTxWarp>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201734" name="Rectangle 6"/>
          <p:cNvSpPr>
            <a:spLocks noGrp="1" noChangeArrowheads="1"/>
          </p:cNvSpPr>
          <p:nvPr>
            <p:ph type="ftr" sz="quarter" idx="4"/>
          </p:nvPr>
        </p:nvSpPr>
        <p:spPr bwMode="auto">
          <a:xfrm>
            <a:off x="0" y="8869363"/>
            <a:ext cx="650875" cy="274637"/>
          </a:xfrm>
          <a:prstGeom prst="rect">
            <a:avLst/>
          </a:prstGeom>
          <a:noFill/>
          <a:ln w="12700">
            <a:noFill/>
            <a:miter lim="800000"/>
            <a:headEnd type="none" w="lg" len="med"/>
            <a:tailEnd type="none" w="lg" len="med"/>
          </a:ln>
          <a:effectLst/>
        </p:spPr>
        <p:txBody>
          <a:bodyPr vert="horz" wrap="none" lIns="91440" tIns="45720" rIns="91440" bIns="45720" numCol="1" anchor="b" anchorCtr="0" compatLnSpc="1">
            <a:prstTxWarp prst="textNoShape">
              <a:avLst/>
            </a:prstTxWarp>
            <a:spAutoFit/>
          </a:bodyPr>
          <a:lstStyle>
            <a:lvl1pPr>
              <a:defRPr sz="1200">
                <a:effectLst>
                  <a:outerShdw blurRad="38100" dist="38100" dir="2700000" algn="tl">
                    <a:srgbClr val="C0C0C0"/>
                  </a:outerShdw>
                </a:effectLst>
              </a:defRPr>
            </a:lvl1pPr>
          </a:lstStyle>
          <a:p>
            <a:endParaRPr lang="en-US"/>
          </a:p>
        </p:txBody>
      </p:sp>
      <p:sp>
        <p:nvSpPr>
          <p:cNvPr id="201735" name="Rectangle 7"/>
          <p:cNvSpPr>
            <a:spLocks noGrp="1" noChangeArrowheads="1"/>
          </p:cNvSpPr>
          <p:nvPr>
            <p:ph type="sldNum" sz="quarter" idx="5"/>
          </p:nvPr>
        </p:nvSpPr>
        <p:spPr bwMode="auto">
          <a:xfrm>
            <a:off x="6496050" y="8869363"/>
            <a:ext cx="361950" cy="274637"/>
          </a:xfrm>
          <a:prstGeom prst="rect">
            <a:avLst/>
          </a:prstGeom>
          <a:noFill/>
          <a:ln w="12700">
            <a:noFill/>
            <a:miter lim="800000"/>
            <a:headEnd type="none" w="lg" len="med"/>
            <a:tailEnd type="none" w="lg" len="med"/>
          </a:ln>
          <a:effectLst/>
        </p:spPr>
        <p:txBody>
          <a:bodyPr vert="horz" wrap="none" lIns="91440" tIns="45720" rIns="91440" bIns="45720" numCol="1" anchor="b" anchorCtr="0" compatLnSpc="1">
            <a:prstTxWarp prst="textNoShape">
              <a:avLst/>
            </a:prstTxWarp>
            <a:spAutoFit/>
          </a:bodyPr>
          <a:lstStyle>
            <a:lvl1pPr algn="r">
              <a:defRPr sz="1200">
                <a:effectLst>
                  <a:outerShdw blurRad="38100" dist="38100" dir="2700000" algn="tl">
                    <a:srgbClr val="C0C0C0"/>
                  </a:outerShdw>
                </a:effectLst>
              </a:defRPr>
            </a:lvl1pPr>
          </a:lstStyle>
          <a:p>
            <a:fld id="{EB0C5F23-5273-4DC1-9141-94C75AB43204}" type="slidenum">
              <a:rPr lang="en-US"/>
              <a:pPr/>
              <a:t>‹#›</a:t>
            </a:fld>
            <a:endParaRPr 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4E305B7-E5BE-4121-B9AE-091BD6B61877}" type="slidenum">
              <a:rPr lang="en-US"/>
              <a:pPr/>
              <a:t>1</a:t>
            </a:fld>
            <a:endParaRPr lang="en-US"/>
          </a:p>
        </p:txBody>
      </p:sp>
      <p:sp>
        <p:nvSpPr>
          <p:cNvPr id="306178" name="Rectangle 2"/>
          <p:cNvSpPr>
            <a:spLocks noChangeArrowheads="1" noTextEdit="1"/>
          </p:cNvSpPr>
          <p:nvPr>
            <p:ph type="sldImg"/>
          </p:nvPr>
        </p:nvSpPr>
        <p:spPr>
          <a:ln/>
        </p:spPr>
      </p:sp>
      <p:sp>
        <p:nvSpPr>
          <p:cNvPr id="30617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21ABDA8-117C-46AC-BEDE-D9D08D2BDC88}" type="slidenum">
              <a:rPr lang="en-US"/>
              <a:pPr/>
              <a:t>10</a:t>
            </a:fld>
            <a:endParaRPr lang="en-US"/>
          </a:p>
        </p:txBody>
      </p:sp>
      <p:sp>
        <p:nvSpPr>
          <p:cNvPr id="315394" name="Rectangle 2"/>
          <p:cNvSpPr>
            <a:spLocks noChangeArrowheads="1" noTextEdit="1"/>
          </p:cNvSpPr>
          <p:nvPr>
            <p:ph type="sldImg"/>
          </p:nvPr>
        </p:nvSpPr>
        <p:spPr>
          <a:ln/>
        </p:spPr>
      </p:sp>
      <p:sp>
        <p:nvSpPr>
          <p:cNvPr id="31539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338F15D-8337-4F58-B45D-992E1039D7D1}" type="slidenum">
              <a:rPr lang="en-US"/>
              <a:pPr/>
              <a:t>11</a:t>
            </a:fld>
            <a:endParaRPr lang="en-US"/>
          </a:p>
        </p:txBody>
      </p:sp>
      <p:sp>
        <p:nvSpPr>
          <p:cNvPr id="316418" name="Rectangle 2"/>
          <p:cNvSpPr>
            <a:spLocks noChangeArrowheads="1" noTextEdit="1"/>
          </p:cNvSpPr>
          <p:nvPr>
            <p:ph type="sldImg"/>
          </p:nvPr>
        </p:nvSpPr>
        <p:spPr>
          <a:ln/>
        </p:spPr>
      </p:sp>
      <p:sp>
        <p:nvSpPr>
          <p:cNvPr id="31641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00C8665-CBF2-4B34-8F0A-13EB896C05A0}" type="slidenum">
              <a:rPr lang="en-US"/>
              <a:pPr/>
              <a:t>12</a:t>
            </a:fld>
            <a:endParaRPr lang="en-US"/>
          </a:p>
        </p:txBody>
      </p:sp>
      <p:sp>
        <p:nvSpPr>
          <p:cNvPr id="317442" name="Rectangle 2"/>
          <p:cNvSpPr>
            <a:spLocks noChangeArrowheads="1" noTextEdit="1"/>
          </p:cNvSpPr>
          <p:nvPr>
            <p:ph type="sldImg"/>
          </p:nvPr>
        </p:nvSpPr>
        <p:spPr>
          <a:ln/>
        </p:spPr>
      </p:sp>
      <p:sp>
        <p:nvSpPr>
          <p:cNvPr id="31744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EB9A0A7-941D-478E-B9BE-86B974A02926}" type="slidenum">
              <a:rPr lang="en-US"/>
              <a:pPr/>
              <a:t>13</a:t>
            </a:fld>
            <a:endParaRPr lang="en-US"/>
          </a:p>
        </p:txBody>
      </p:sp>
      <p:sp>
        <p:nvSpPr>
          <p:cNvPr id="318466" name="Rectangle 2"/>
          <p:cNvSpPr>
            <a:spLocks noChangeArrowheads="1" noTextEdit="1"/>
          </p:cNvSpPr>
          <p:nvPr>
            <p:ph type="sldImg"/>
          </p:nvPr>
        </p:nvSpPr>
        <p:spPr>
          <a:ln/>
        </p:spPr>
      </p:sp>
      <p:sp>
        <p:nvSpPr>
          <p:cNvPr id="31846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E053D92-2EA8-479D-85C2-E15C4E1DDBD2}" type="slidenum">
              <a:rPr lang="en-US"/>
              <a:pPr/>
              <a:t>14</a:t>
            </a:fld>
            <a:endParaRPr lang="en-US"/>
          </a:p>
        </p:txBody>
      </p:sp>
      <p:sp>
        <p:nvSpPr>
          <p:cNvPr id="319490" name="Rectangle 2"/>
          <p:cNvSpPr>
            <a:spLocks noChangeArrowheads="1" noTextEdit="1"/>
          </p:cNvSpPr>
          <p:nvPr>
            <p:ph type="sldImg"/>
          </p:nvPr>
        </p:nvSpPr>
        <p:spPr>
          <a:ln/>
        </p:spPr>
      </p:sp>
      <p:sp>
        <p:nvSpPr>
          <p:cNvPr id="31949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E500550-E897-4E72-9B6A-F534DD75C33C}" type="slidenum">
              <a:rPr lang="en-US"/>
              <a:pPr/>
              <a:t>15</a:t>
            </a:fld>
            <a:endParaRPr lang="en-US"/>
          </a:p>
        </p:txBody>
      </p:sp>
      <p:sp>
        <p:nvSpPr>
          <p:cNvPr id="320514" name="Rectangle 2"/>
          <p:cNvSpPr>
            <a:spLocks noChangeArrowheads="1" noTextEdit="1"/>
          </p:cNvSpPr>
          <p:nvPr>
            <p:ph type="sldImg"/>
          </p:nvPr>
        </p:nvSpPr>
        <p:spPr>
          <a:ln/>
        </p:spPr>
      </p:sp>
      <p:sp>
        <p:nvSpPr>
          <p:cNvPr id="32051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68C2A64-1BB8-40E6-B807-F8972842814F}" type="slidenum">
              <a:rPr lang="en-US"/>
              <a:pPr/>
              <a:t>16</a:t>
            </a:fld>
            <a:endParaRPr lang="en-US"/>
          </a:p>
        </p:txBody>
      </p:sp>
      <p:sp>
        <p:nvSpPr>
          <p:cNvPr id="321538" name="Rectangle 2"/>
          <p:cNvSpPr>
            <a:spLocks noChangeArrowheads="1" noTextEdit="1"/>
          </p:cNvSpPr>
          <p:nvPr>
            <p:ph type="sldImg"/>
          </p:nvPr>
        </p:nvSpPr>
        <p:spPr>
          <a:ln/>
        </p:spPr>
      </p:sp>
      <p:sp>
        <p:nvSpPr>
          <p:cNvPr id="32153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99F54AE-745F-4F76-BB74-BC8298D77409}" type="slidenum">
              <a:rPr lang="en-US"/>
              <a:pPr/>
              <a:t>17</a:t>
            </a:fld>
            <a:endParaRPr lang="en-US"/>
          </a:p>
        </p:txBody>
      </p:sp>
      <p:sp>
        <p:nvSpPr>
          <p:cNvPr id="322562" name="Rectangle 2"/>
          <p:cNvSpPr>
            <a:spLocks noChangeArrowheads="1" noTextEdit="1"/>
          </p:cNvSpPr>
          <p:nvPr>
            <p:ph type="sldImg"/>
          </p:nvPr>
        </p:nvSpPr>
        <p:spPr>
          <a:ln/>
        </p:spPr>
      </p:sp>
      <p:sp>
        <p:nvSpPr>
          <p:cNvPr id="32256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648E62A-8A98-4ACF-8925-290873D4B0C4}" type="slidenum">
              <a:rPr lang="en-US"/>
              <a:pPr/>
              <a:t>18</a:t>
            </a:fld>
            <a:endParaRPr lang="en-US"/>
          </a:p>
        </p:txBody>
      </p:sp>
      <p:sp>
        <p:nvSpPr>
          <p:cNvPr id="323586" name="Rectangle 2"/>
          <p:cNvSpPr>
            <a:spLocks noChangeArrowheads="1" noTextEdit="1"/>
          </p:cNvSpPr>
          <p:nvPr>
            <p:ph type="sldImg"/>
          </p:nvPr>
        </p:nvSpPr>
        <p:spPr>
          <a:ln/>
        </p:spPr>
      </p:sp>
      <p:sp>
        <p:nvSpPr>
          <p:cNvPr id="32358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E86A2E2-640D-4FD0-9610-5BA68BBCE0CE}" type="slidenum">
              <a:rPr lang="en-US"/>
              <a:pPr/>
              <a:t>19</a:t>
            </a:fld>
            <a:endParaRPr lang="en-US"/>
          </a:p>
        </p:txBody>
      </p:sp>
      <p:sp>
        <p:nvSpPr>
          <p:cNvPr id="324610" name="Rectangle 2"/>
          <p:cNvSpPr>
            <a:spLocks noChangeArrowheads="1" noTextEdit="1"/>
          </p:cNvSpPr>
          <p:nvPr>
            <p:ph type="sldImg"/>
          </p:nvPr>
        </p:nvSpPr>
        <p:spPr>
          <a:ln/>
        </p:spPr>
      </p:sp>
      <p:sp>
        <p:nvSpPr>
          <p:cNvPr id="32461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5821C94-5ABC-4DEB-8D1D-20C61F1234C5}" type="slidenum">
              <a:rPr lang="en-US"/>
              <a:pPr/>
              <a:t>2</a:t>
            </a:fld>
            <a:endParaRPr lang="en-US"/>
          </a:p>
        </p:txBody>
      </p:sp>
      <p:sp>
        <p:nvSpPr>
          <p:cNvPr id="307202" name="Rectangle 2"/>
          <p:cNvSpPr>
            <a:spLocks noChangeArrowheads="1" noTextEdit="1"/>
          </p:cNvSpPr>
          <p:nvPr>
            <p:ph type="sldImg"/>
          </p:nvPr>
        </p:nvSpPr>
        <p:spPr>
          <a:ln/>
        </p:spPr>
      </p:sp>
      <p:sp>
        <p:nvSpPr>
          <p:cNvPr id="30720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6B7DAC6-537F-468F-AC7C-FBDF2E637581}" type="slidenum">
              <a:rPr lang="en-US"/>
              <a:pPr/>
              <a:t>20</a:t>
            </a:fld>
            <a:endParaRPr lang="en-US"/>
          </a:p>
        </p:txBody>
      </p:sp>
      <p:sp>
        <p:nvSpPr>
          <p:cNvPr id="325634" name="Rectangle 2"/>
          <p:cNvSpPr>
            <a:spLocks noChangeArrowheads="1" noTextEdit="1"/>
          </p:cNvSpPr>
          <p:nvPr>
            <p:ph type="sldImg"/>
          </p:nvPr>
        </p:nvSpPr>
        <p:spPr>
          <a:ln/>
        </p:spPr>
      </p:sp>
      <p:sp>
        <p:nvSpPr>
          <p:cNvPr id="32563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43DC0C1-3EFF-4B15-A16F-D80B6CAC903C}" type="slidenum">
              <a:rPr lang="en-US"/>
              <a:pPr/>
              <a:t>21</a:t>
            </a:fld>
            <a:endParaRPr lang="en-US"/>
          </a:p>
        </p:txBody>
      </p:sp>
      <p:sp>
        <p:nvSpPr>
          <p:cNvPr id="326658" name="Rectangle 2"/>
          <p:cNvSpPr>
            <a:spLocks noChangeArrowheads="1" noTextEdit="1"/>
          </p:cNvSpPr>
          <p:nvPr>
            <p:ph type="sldImg"/>
          </p:nvPr>
        </p:nvSpPr>
        <p:spPr>
          <a:ln/>
        </p:spPr>
      </p:sp>
      <p:sp>
        <p:nvSpPr>
          <p:cNvPr id="32665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C397F3A-768F-4DB9-9F61-FD4FB7BC92D3}" type="slidenum">
              <a:rPr lang="en-US"/>
              <a:pPr/>
              <a:t>22</a:t>
            </a:fld>
            <a:endParaRPr lang="en-US"/>
          </a:p>
        </p:txBody>
      </p:sp>
      <p:sp>
        <p:nvSpPr>
          <p:cNvPr id="327682" name="Rectangle 2"/>
          <p:cNvSpPr>
            <a:spLocks noChangeArrowheads="1" noTextEdit="1"/>
          </p:cNvSpPr>
          <p:nvPr>
            <p:ph type="sldImg"/>
          </p:nvPr>
        </p:nvSpPr>
        <p:spPr>
          <a:ln/>
        </p:spPr>
      </p:sp>
      <p:sp>
        <p:nvSpPr>
          <p:cNvPr id="32768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479FEDC-C04F-4E33-8288-F40904173A0F}" type="slidenum">
              <a:rPr lang="en-US"/>
              <a:pPr/>
              <a:t>23</a:t>
            </a:fld>
            <a:endParaRPr lang="en-US"/>
          </a:p>
        </p:txBody>
      </p:sp>
      <p:sp>
        <p:nvSpPr>
          <p:cNvPr id="328706" name="Rectangle 2"/>
          <p:cNvSpPr>
            <a:spLocks noChangeArrowheads="1" noTextEdit="1"/>
          </p:cNvSpPr>
          <p:nvPr>
            <p:ph type="sldImg"/>
          </p:nvPr>
        </p:nvSpPr>
        <p:spPr>
          <a:ln/>
        </p:spPr>
      </p:sp>
      <p:sp>
        <p:nvSpPr>
          <p:cNvPr id="32870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D80ADAD-5B42-40F3-A636-DCA2A7452B16}" type="slidenum">
              <a:rPr lang="en-US"/>
              <a:pPr/>
              <a:t>24</a:t>
            </a:fld>
            <a:endParaRPr lang="en-US"/>
          </a:p>
        </p:txBody>
      </p:sp>
      <p:sp>
        <p:nvSpPr>
          <p:cNvPr id="329730" name="Rectangle 2"/>
          <p:cNvSpPr>
            <a:spLocks noChangeArrowheads="1" noTextEdit="1"/>
          </p:cNvSpPr>
          <p:nvPr>
            <p:ph type="sldImg"/>
          </p:nvPr>
        </p:nvSpPr>
        <p:spPr>
          <a:ln/>
        </p:spPr>
      </p:sp>
      <p:sp>
        <p:nvSpPr>
          <p:cNvPr id="32973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46E9B25-BA8A-4F5B-9F57-39F3911CFF2B}" type="slidenum">
              <a:rPr lang="en-US"/>
              <a:pPr/>
              <a:t>25</a:t>
            </a:fld>
            <a:endParaRPr lang="en-US"/>
          </a:p>
        </p:txBody>
      </p:sp>
      <p:sp>
        <p:nvSpPr>
          <p:cNvPr id="330754" name="Rectangle 2"/>
          <p:cNvSpPr>
            <a:spLocks noChangeArrowheads="1" noTextEdit="1"/>
          </p:cNvSpPr>
          <p:nvPr>
            <p:ph type="sldImg"/>
          </p:nvPr>
        </p:nvSpPr>
        <p:spPr>
          <a:ln/>
        </p:spPr>
      </p:sp>
      <p:sp>
        <p:nvSpPr>
          <p:cNvPr id="33075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2B9ABAA-FAB8-4CB3-8DBD-00ABEF0643FD}" type="slidenum">
              <a:rPr lang="en-US"/>
              <a:pPr/>
              <a:t>26</a:t>
            </a:fld>
            <a:endParaRPr lang="en-US"/>
          </a:p>
        </p:txBody>
      </p:sp>
      <p:sp>
        <p:nvSpPr>
          <p:cNvPr id="331778" name="Rectangle 2"/>
          <p:cNvSpPr>
            <a:spLocks noChangeArrowheads="1" noTextEdit="1"/>
          </p:cNvSpPr>
          <p:nvPr>
            <p:ph type="sldImg"/>
          </p:nvPr>
        </p:nvSpPr>
        <p:spPr>
          <a:ln/>
        </p:spPr>
      </p:sp>
      <p:sp>
        <p:nvSpPr>
          <p:cNvPr id="33177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2249895-DE55-4F2C-99AC-5024665DE144}" type="slidenum">
              <a:rPr lang="en-US"/>
              <a:pPr/>
              <a:t>27</a:t>
            </a:fld>
            <a:endParaRPr lang="en-US"/>
          </a:p>
        </p:txBody>
      </p:sp>
      <p:sp>
        <p:nvSpPr>
          <p:cNvPr id="332802" name="Rectangle 2"/>
          <p:cNvSpPr>
            <a:spLocks noChangeArrowheads="1" noTextEdit="1"/>
          </p:cNvSpPr>
          <p:nvPr>
            <p:ph type="sldImg"/>
          </p:nvPr>
        </p:nvSpPr>
        <p:spPr>
          <a:ln/>
        </p:spPr>
      </p:sp>
      <p:sp>
        <p:nvSpPr>
          <p:cNvPr id="33280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3D70C3A-5132-4001-AAFB-EB078B27F178}" type="slidenum">
              <a:rPr lang="en-US"/>
              <a:pPr/>
              <a:t>28</a:t>
            </a:fld>
            <a:endParaRPr lang="en-US"/>
          </a:p>
        </p:txBody>
      </p:sp>
      <p:sp>
        <p:nvSpPr>
          <p:cNvPr id="333826" name="Rectangle 2"/>
          <p:cNvSpPr>
            <a:spLocks noChangeArrowheads="1" noTextEdit="1"/>
          </p:cNvSpPr>
          <p:nvPr>
            <p:ph type="sldImg"/>
          </p:nvPr>
        </p:nvSpPr>
        <p:spPr>
          <a:ln/>
        </p:spPr>
      </p:sp>
      <p:sp>
        <p:nvSpPr>
          <p:cNvPr id="33382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B3E637C-91C8-4405-81B2-C642943134F8}" type="slidenum">
              <a:rPr lang="en-US"/>
              <a:pPr/>
              <a:t>29</a:t>
            </a:fld>
            <a:endParaRPr lang="en-US"/>
          </a:p>
        </p:txBody>
      </p:sp>
      <p:sp>
        <p:nvSpPr>
          <p:cNvPr id="334850" name="Rectangle 2"/>
          <p:cNvSpPr>
            <a:spLocks noChangeArrowheads="1" noTextEdit="1"/>
          </p:cNvSpPr>
          <p:nvPr>
            <p:ph type="sldImg"/>
          </p:nvPr>
        </p:nvSpPr>
        <p:spPr>
          <a:ln/>
        </p:spPr>
      </p:sp>
      <p:sp>
        <p:nvSpPr>
          <p:cNvPr id="33485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E5A553B-F8B4-4C96-AF9B-324DC437C391}" type="slidenum">
              <a:rPr lang="en-US"/>
              <a:pPr/>
              <a:t>3</a:t>
            </a:fld>
            <a:endParaRPr lang="en-US"/>
          </a:p>
        </p:txBody>
      </p:sp>
      <p:sp>
        <p:nvSpPr>
          <p:cNvPr id="308226" name="Rectangle 2"/>
          <p:cNvSpPr>
            <a:spLocks noChangeArrowheads="1" noTextEdit="1"/>
          </p:cNvSpPr>
          <p:nvPr>
            <p:ph type="sldImg"/>
          </p:nvPr>
        </p:nvSpPr>
        <p:spPr>
          <a:ln/>
        </p:spPr>
      </p:sp>
      <p:sp>
        <p:nvSpPr>
          <p:cNvPr id="30822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97A9A9A-609B-4F19-92BB-6C8E0DACA1A5}" type="slidenum">
              <a:rPr lang="en-US"/>
              <a:pPr/>
              <a:t>30</a:t>
            </a:fld>
            <a:endParaRPr lang="en-US"/>
          </a:p>
        </p:txBody>
      </p:sp>
      <p:sp>
        <p:nvSpPr>
          <p:cNvPr id="335874" name="Rectangle 2"/>
          <p:cNvSpPr>
            <a:spLocks noChangeArrowheads="1" noTextEdit="1"/>
          </p:cNvSpPr>
          <p:nvPr>
            <p:ph type="sldImg"/>
          </p:nvPr>
        </p:nvSpPr>
        <p:spPr>
          <a:ln/>
        </p:spPr>
      </p:sp>
      <p:sp>
        <p:nvSpPr>
          <p:cNvPr id="33587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B3B1C83-39C4-4330-8A5E-D2720B22DE2A}" type="slidenum">
              <a:rPr lang="en-US"/>
              <a:pPr/>
              <a:t>31</a:t>
            </a:fld>
            <a:endParaRPr lang="en-US"/>
          </a:p>
        </p:txBody>
      </p:sp>
      <p:sp>
        <p:nvSpPr>
          <p:cNvPr id="336898" name="Rectangle 2"/>
          <p:cNvSpPr>
            <a:spLocks noChangeArrowheads="1" noTextEdit="1"/>
          </p:cNvSpPr>
          <p:nvPr>
            <p:ph type="sldImg"/>
          </p:nvPr>
        </p:nvSpPr>
        <p:spPr>
          <a:ln/>
        </p:spPr>
      </p:sp>
      <p:sp>
        <p:nvSpPr>
          <p:cNvPr id="33689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3ECE477-6448-411C-BDED-198B67B523A3}" type="slidenum">
              <a:rPr lang="en-US"/>
              <a:pPr/>
              <a:t>32</a:t>
            </a:fld>
            <a:endParaRPr lang="en-US"/>
          </a:p>
        </p:txBody>
      </p:sp>
      <p:sp>
        <p:nvSpPr>
          <p:cNvPr id="337922" name="Rectangle 2"/>
          <p:cNvSpPr>
            <a:spLocks noChangeArrowheads="1" noTextEdit="1"/>
          </p:cNvSpPr>
          <p:nvPr>
            <p:ph type="sldImg"/>
          </p:nvPr>
        </p:nvSpPr>
        <p:spPr>
          <a:ln/>
        </p:spPr>
      </p:sp>
      <p:sp>
        <p:nvSpPr>
          <p:cNvPr id="33792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B986C47-B63B-4B81-B929-6B410BAEB61E}" type="slidenum">
              <a:rPr lang="en-US"/>
              <a:pPr/>
              <a:t>33</a:t>
            </a:fld>
            <a:endParaRPr lang="en-US"/>
          </a:p>
        </p:txBody>
      </p:sp>
      <p:sp>
        <p:nvSpPr>
          <p:cNvPr id="338946" name="Rectangle 2"/>
          <p:cNvSpPr>
            <a:spLocks noChangeArrowheads="1" noTextEdit="1"/>
          </p:cNvSpPr>
          <p:nvPr>
            <p:ph type="sldImg"/>
          </p:nvPr>
        </p:nvSpPr>
        <p:spPr>
          <a:ln/>
        </p:spPr>
      </p:sp>
      <p:sp>
        <p:nvSpPr>
          <p:cNvPr id="33894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3456986-8E35-41D6-BFDD-EF399A8BE17A}" type="slidenum">
              <a:rPr lang="en-US"/>
              <a:pPr/>
              <a:t>34</a:t>
            </a:fld>
            <a:endParaRPr lang="en-US"/>
          </a:p>
        </p:txBody>
      </p:sp>
      <p:sp>
        <p:nvSpPr>
          <p:cNvPr id="339970" name="Rectangle 2"/>
          <p:cNvSpPr>
            <a:spLocks noChangeArrowheads="1" noTextEdit="1"/>
          </p:cNvSpPr>
          <p:nvPr>
            <p:ph type="sldImg"/>
          </p:nvPr>
        </p:nvSpPr>
        <p:spPr>
          <a:ln/>
        </p:spPr>
      </p:sp>
      <p:sp>
        <p:nvSpPr>
          <p:cNvPr id="33997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009BC9E-68F2-44F2-B80B-3A6D588D75E0}" type="slidenum">
              <a:rPr lang="en-US"/>
              <a:pPr/>
              <a:t>35</a:t>
            </a:fld>
            <a:endParaRPr lang="en-US"/>
          </a:p>
        </p:txBody>
      </p:sp>
      <p:sp>
        <p:nvSpPr>
          <p:cNvPr id="340994" name="Rectangle 2"/>
          <p:cNvSpPr>
            <a:spLocks noChangeArrowheads="1" noTextEdit="1"/>
          </p:cNvSpPr>
          <p:nvPr>
            <p:ph type="sldImg"/>
          </p:nvPr>
        </p:nvSpPr>
        <p:spPr>
          <a:ln/>
        </p:spPr>
      </p:sp>
      <p:sp>
        <p:nvSpPr>
          <p:cNvPr id="34099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CEEA09C-0B28-4FE2-A83F-2EE9CC9990FD}" type="slidenum">
              <a:rPr lang="en-US"/>
              <a:pPr/>
              <a:t>36</a:t>
            </a:fld>
            <a:endParaRPr lang="en-US"/>
          </a:p>
        </p:txBody>
      </p:sp>
      <p:sp>
        <p:nvSpPr>
          <p:cNvPr id="342018" name="Rectangle 2"/>
          <p:cNvSpPr>
            <a:spLocks noChangeArrowheads="1" noTextEdit="1"/>
          </p:cNvSpPr>
          <p:nvPr>
            <p:ph type="sldImg"/>
          </p:nvPr>
        </p:nvSpPr>
        <p:spPr>
          <a:ln/>
        </p:spPr>
      </p:sp>
      <p:sp>
        <p:nvSpPr>
          <p:cNvPr id="34201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74CF893-B54D-4589-85EC-6E5A3989BCE3}" type="slidenum">
              <a:rPr lang="en-US"/>
              <a:pPr/>
              <a:t>4</a:t>
            </a:fld>
            <a:endParaRPr lang="en-US"/>
          </a:p>
        </p:txBody>
      </p:sp>
      <p:sp>
        <p:nvSpPr>
          <p:cNvPr id="309250" name="Rectangle 2"/>
          <p:cNvSpPr>
            <a:spLocks noChangeArrowheads="1" noTextEdit="1"/>
          </p:cNvSpPr>
          <p:nvPr>
            <p:ph type="sldImg"/>
          </p:nvPr>
        </p:nvSpPr>
        <p:spPr>
          <a:ln/>
        </p:spPr>
      </p:sp>
      <p:sp>
        <p:nvSpPr>
          <p:cNvPr id="30925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AD44553-B460-4D9B-9794-17EFBB7E14FE}" type="slidenum">
              <a:rPr lang="en-US"/>
              <a:pPr/>
              <a:t>5</a:t>
            </a:fld>
            <a:endParaRPr lang="en-US"/>
          </a:p>
        </p:txBody>
      </p:sp>
      <p:sp>
        <p:nvSpPr>
          <p:cNvPr id="310274" name="Rectangle 2"/>
          <p:cNvSpPr>
            <a:spLocks noChangeArrowheads="1" noTextEdit="1"/>
          </p:cNvSpPr>
          <p:nvPr>
            <p:ph type="sldImg"/>
          </p:nvPr>
        </p:nvSpPr>
        <p:spPr>
          <a:ln/>
        </p:spPr>
      </p:sp>
      <p:sp>
        <p:nvSpPr>
          <p:cNvPr id="31027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B686B60-CA46-400C-903B-3035675C9391}" type="slidenum">
              <a:rPr lang="en-US"/>
              <a:pPr/>
              <a:t>6</a:t>
            </a:fld>
            <a:endParaRPr lang="en-US"/>
          </a:p>
        </p:txBody>
      </p:sp>
      <p:sp>
        <p:nvSpPr>
          <p:cNvPr id="311298" name="Rectangle 2"/>
          <p:cNvSpPr>
            <a:spLocks noChangeArrowheads="1" noTextEdit="1"/>
          </p:cNvSpPr>
          <p:nvPr>
            <p:ph type="sldImg"/>
          </p:nvPr>
        </p:nvSpPr>
        <p:spPr>
          <a:ln/>
        </p:spPr>
      </p:sp>
      <p:sp>
        <p:nvSpPr>
          <p:cNvPr id="31129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5BCAF87-734D-44DE-AB89-CD9C7CB5AB50}" type="slidenum">
              <a:rPr lang="en-US"/>
              <a:pPr/>
              <a:t>7</a:t>
            </a:fld>
            <a:endParaRPr lang="en-US"/>
          </a:p>
        </p:txBody>
      </p:sp>
      <p:sp>
        <p:nvSpPr>
          <p:cNvPr id="312322" name="Rectangle 2"/>
          <p:cNvSpPr>
            <a:spLocks noChangeArrowheads="1" noTextEdit="1"/>
          </p:cNvSpPr>
          <p:nvPr>
            <p:ph type="sldImg"/>
          </p:nvPr>
        </p:nvSpPr>
        <p:spPr>
          <a:ln/>
        </p:spPr>
      </p:sp>
      <p:sp>
        <p:nvSpPr>
          <p:cNvPr id="31232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EDF64E6-BED9-4DC8-AE65-9D1EBE7839BC}" type="slidenum">
              <a:rPr lang="en-US"/>
              <a:pPr/>
              <a:t>8</a:t>
            </a:fld>
            <a:endParaRPr lang="en-US"/>
          </a:p>
        </p:txBody>
      </p:sp>
      <p:sp>
        <p:nvSpPr>
          <p:cNvPr id="313346" name="Rectangle 2"/>
          <p:cNvSpPr>
            <a:spLocks noChangeArrowheads="1" noTextEdit="1"/>
          </p:cNvSpPr>
          <p:nvPr>
            <p:ph type="sldImg"/>
          </p:nvPr>
        </p:nvSpPr>
        <p:spPr>
          <a:ln/>
        </p:spPr>
      </p:sp>
      <p:sp>
        <p:nvSpPr>
          <p:cNvPr id="31334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67C1009-FA55-4F09-A448-76BD07F93143}" type="slidenum">
              <a:rPr lang="en-US"/>
              <a:pPr/>
              <a:t>9</a:t>
            </a:fld>
            <a:endParaRPr lang="en-US"/>
          </a:p>
        </p:txBody>
      </p:sp>
      <p:sp>
        <p:nvSpPr>
          <p:cNvPr id="314370" name="Rectangle 2"/>
          <p:cNvSpPr>
            <a:spLocks noChangeArrowheads="1" noTextEdit="1"/>
          </p:cNvSpPr>
          <p:nvPr>
            <p:ph type="sldImg"/>
          </p:nvPr>
        </p:nvSpPr>
        <p:spPr>
          <a:ln/>
        </p:spPr>
      </p:sp>
      <p:sp>
        <p:nvSpPr>
          <p:cNvPr id="314371" name="Rectangle 3"/>
          <p:cNvSpPr>
            <a:spLocks noGrp="1" noChangeArrowheads="1"/>
          </p:cNvSpPr>
          <p:nvPr>
            <p:ph type="body" idx="1"/>
          </p:nvPr>
        </p:nvSpPr>
        <p:spPr/>
        <p:txBody>
          <a:bodyP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hyperlink" Target="http://www.cee.cornell.edu/faculty/info.cfm?abbrev=faculty&amp;shorttitle=bio&amp;netid=mw24" TargetMode="External"/><Relationship Id="rId7" Type="http://schemas.openxmlformats.org/officeDocument/2006/relationships/image" Target="../media/image2.png"/><Relationship Id="rId2" Type="http://schemas.openxmlformats.org/officeDocument/2006/relationships/hyperlink" Target="http://ceeserver.cee.cornell.edu/mw24/Default.htm" TargetMode="External"/><Relationship Id="rId1" Type="http://schemas.openxmlformats.org/officeDocument/2006/relationships/slideMaster" Target="../slideMasters/slideMaster1.xml"/><Relationship Id="rId6" Type="http://schemas.openxmlformats.org/officeDocument/2006/relationships/hyperlink" Target="http://www.cornell.edu/" TargetMode="External"/><Relationship Id="rId5" Type="http://schemas.openxmlformats.org/officeDocument/2006/relationships/hyperlink" Target="http://www.cee.cornell.edu/index.cfm" TargetMode="External"/><Relationship Id="rId4" Type="http://schemas.openxmlformats.org/officeDocument/2006/relationships/image" Target="../media/image1.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302082" name="Rectangle 2"/>
          <p:cNvSpPr>
            <a:spLocks noChangeArrowheads="1"/>
          </p:cNvSpPr>
          <p:nvPr/>
        </p:nvSpPr>
        <p:spPr bwMode="ltGray">
          <a:xfrm>
            <a:off x="0" y="3200400"/>
            <a:ext cx="9131300" cy="114300"/>
          </a:xfrm>
          <a:prstGeom prst="rect">
            <a:avLst/>
          </a:prstGeom>
          <a:gradFill rotWithShape="0">
            <a:gsLst>
              <a:gs pos="0">
                <a:schemeClr val="bg2"/>
              </a:gs>
              <a:gs pos="50000">
                <a:schemeClr val="tx2"/>
              </a:gs>
              <a:gs pos="100000">
                <a:schemeClr val="bg2"/>
              </a:gs>
            </a:gsLst>
            <a:lin ang="0" scaled="1"/>
          </a:gradFill>
          <a:ln w="9525">
            <a:noFill/>
            <a:miter lim="800000"/>
            <a:headEnd/>
            <a:tailEnd/>
          </a:ln>
          <a:effectLst/>
        </p:spPr>
        <p:txBody>
          <a:bodyPr wrap="none" anchor="ctr"/>
          <a:lstStyle/>
          <a:p>
            <a:endParaRPr lang="en-US"/>
          </a:p>
        </p:txBody>
      </p:sp>
      <p:sp>
        <p:nvSpPr>
          <p:cNvPr id="302083" name="Rectangle 3"/>
          <p:cNvSpPr>
            <a:spLocks noChangeArrowheads="1"/>
          </p:cNvSpPr>
          <p:nvPr/>
        </p:nvSpPr>
        <p:spPr bwMode="ltGray">
          <a:xfrm>
            <a:off x="0" y="3409950"/>
            <a:ext cx="9131300" cy="38100"/>
          </a:xfrm>
          <a:prstGeom prst="rect">
            <a:avLst/>
          </a:prstGeom>
          <a:gradFill rotWithShape="0">
            <a:gsLst>
              <a:gs pos="0">
                <a:schemeClr val="bg2"/>
              </a:gs>
              <a:gs pos="50000">
                <a:schemeClr val="folHlink"/>
              </a:gs>
              <a:gs pos="100000">
                <a:schemeClr val="bg2"/>
              </a:gs>
            </a:gsLst>
            <a:lin ang="0" scaled="1"/>
          </a:gradFill>
          <a:ln w="9525">
            <a:noFill/>
            <a:miter lim="800000"/>
            <a:headEnd/>
            <a:tailEnd/>
          </a:ln>
          <a:effectLst/>
        </p:spPr>
        <p:txBody>
          <a:bodyPr wrap="none" anchor="ctr"/>
          <a:lstStyle/>
          <a:p>
            <a:endParaRPr lang="en-US"/>
          </a:p>
        </p:txBody>
      </p:sp>
      <p:sp>
        <p:nvSpPr>
          <p:cNvPr id="302084" name="Rectangle 4"/>
          <p:cNvSpPr>
            <a:spLocks noGrp="1" noChangeArrowheads="1"/>
          </p:cNvSpPr>
          <p:nvPr>
            <p:ph type="ctrTitle" sz="quarter"/>
          </p:nvPr>
        </p:nvSpPr>
        <p:spPr>
          <a:xfrm>
            <a:off x="762000" y="1905000"/>
            <a:ext cx="7772400" cy="1143000"/>
          </a:xfrm>
        </p:spPr>
        <p:txBody>
          <a:bodyPr/>
          <a:lstStyle>
            <a:lvl1pPr>
              <a:defRPr/>
            </a:lvl1pPr>
          </a:lstStyle>
          <a:p>
            <a:r>
              <a:rPr lang="en-US"/>
              <a:t>Click to edit Master title style</a:t>
            </a:r>
          </a:p>
        </p:txBody>
      </p:sp>
      <p:sp>
        <p:nvSpPr>
          <p:cNvPr id="302085" name="Rectangle 5"/>
          <p:cNvSpPr>
            <a:spLocks noGrp="1" noChangeArrowheads="1"/>
          </p:cNvSpPr>
          <p:nvPr>
            <p:ph type="subTitle" sz="quarter" idx="1"/>
          </p:nvPr>
        </p:nvSpPr>
        <p:spPr>
          <a:xfrm>
            <a:off x="1839913" y="3886200"/>
            <a:ext cx="6400800" cy="1752600"/>
          </a:xfrm>
        </p:spPr>
        <p:txBody>
          <a:bodyPr/>
          <a:lstStyle>
            <a:lvl1pPr marL="0" indent="0" algn="ctr">
              <a:buFont typeface="Wingdings" pitchFamily="2" charset="2"/>
              <a:buNone/>
              <a:defRPr/>
            </a:lvl1pPr>
          </a:lstStyle>
          <a:p>
            <a:r>
              <a:rPr lang="en-US"/>
              <a:t>Click to edit Master subtitle style</a:t>
            </a:r>
          </a:p>
        </p:txBody>
      </p:sp>
      <p:sp>
        <p:nvSpPr>
          <p:cNvPr id="302086" name="Rectangle 6"/>
          <p:cNvSpPr>
            <a:spLocks noGrp="1" noChangeArrowheads="1"/>
          </p:cNvSpPr>
          <p:nvPr>
            <p:ph type="dt" sz="quarter" idx="2"/>
          </p:nvPr>
        </p:nvSpPr>
        <p:spPr>
          <a:xfrm>
            <a:off x="1212850" y="6232525"/>
            <a:ext cx="1905000" cy="457200"/>
          </a:xfrm>
        </p:spPr>
        <p:txBody>
          <a:bodyPr/>
          <a:lstStyle>
            <a:lvl1pPr>
              <a:defRPr/>
            </a:lvl1pPr>
          </a:lstStyle>
          <a:p>
            <a:endParaRPr lang="en-US"/>
          </a:p>
        </p:txBody>
      </p:sp>
      <p:sp>
        <p:nvSpPr>
          <p:cNvPr id="302087" name="Rectangle 7"/>
          <p:cNvSpPr>
            <a:spLocks noGrp="1" noChangeArrowheads="1"/>
          </p:cNvSpPr>
          <p:nvPr>
            <p:ph type="ftr" sz="quarter" idx="3"/>
          </p:nvPr>
        </p:nvSpPr>
        <p:spPr>
          <a:xfrm>
            <a:off x="3651250" y="6232525"/>
            <a:ext cx="2895600" cy="457200"/>
          </a:xfrm>
        </p:spPr>
        <p:txBody>
          <a:bodyPr/>
          <a:lstStyle>
            <a:lvl1pPr>
              <a:defRPr/>
            </a:lvl1pPr>
          </a:lstStyle>
          <a:p>
            <a:endParaRPr lang="en-US"/>
          </a:p>
        </p:txBody>
      </p:sp>
      <p:sp>
        <p:nvSpPr>
          <p:cNvPr id="302088" name="Rectangle 8"/>
          <p:cNvSpPr>
            <a:spLocks noGrp="1" noChangeArrowheads="1"/>
          </p:cNvSpPr>
          <p:nvPr>
            <p:ph type="sldNum" sz="quarter" idx="4"/>
          </p:nvPr>
        </p:nvSpPr>
        <p:spPr>
          <a:xfrm>
            <a:off x="7080250" y="6232525"/>
            <a:ext cx="1905000" cy="457200"/>
          </a:xfrm>
        </p:spPr>
        <p:txBody>
          <a:bodyPr/>
          <a:lstStyle>
            <a:lvl1pPr>
              <a:defRPr/>
            </a:lvl1pPr>
          </a:lstStyle>
          <a:p>
            <a:fld id="{5395C400-586A-4903-B9FD-918E82D6CB7C}" type="slidenum">
              <a:rPr lang="en-US"/>
              <a:pPr/>
              <a:t>‹#›</a:t>
            </a:fld>
            <a:endParaRPr lang="en-US"/>
          </a:p>
        </p:txBody>
      </p:sp>
      <p:sp>
        <p:nvSpPr>
          <p:cNvPr id="302089" name="Rectangle 9"/>
          <p:cNvSpPr>
            <a:spLocks noChangeArrowheads="1"/>
          </p:cNvSpPr>
          <p:nvPr/>
        </p:nvSpPr>
        <p:spPr bwMode="auto">
          <a:xfrm>
            <a:off x="609600" y="6451600"/>
            <a:ext cx="3276600" cy="381000"/>
          </a:xfrm>
          <a:prstGeom prst="rect">
            <a:avLst/>
          </a:prstGeom>
          <a:noFill/>
          <a:ln w="12700">
            <a:noFill/>
            <a:miter lim="800000"/>
            <a:headEnd type="none" w="lg" len="med"/>
            <a:tailEnd type="none" w="lg" len="med"/>
          </a:ln>
          <a:effectLst/>
        </p:spPr>
        <p:txBody>
          <a:bodyPr/>
          <a:lstStyle/>
          <a:p>
            <a:r>
              <a:rPr lang="en-US" sz="2000">
                <a:hlinkClick r:id="rId2"/>
              </a:rPr>
              <a:t>Monroe L. Weber-Shirk </a:t>
            </a:r>
            <a:endParaRPr lang="en-US" sz="2000"/>
          </a:p>
        </p:txBody>
      </p:sp>
      <p:sp>
        <p:nvSpPr>
          <p:cNvPr id="302090" name="Rectangle 10"/>
          <p:cNvSpPr>
            <a:spLocks noChangeArrowheads="1"/>
          </p:cNvSpPr>
          <p:nvPr/>
        </p:nvSpPr>
        <p:spPr bwMode="auto">
          <a:xfrm>
            <a:off x="1117600" y="1520825"/>
            <a:ext cx="9144000" cy="0"/>
          </a:xfrm>
          <a:prstGeom prst="rect">
            <a:avLst/>
          </a:prstGeom>
          <a:noFill/>
          <a:ln w="12700">
            <a:noFill/>
            <a:miter lim="800000"/>
            <a:headEnd type="none" w="lg" len="med"/>
            <a:tailEnd type="none" w="lg" len="med"/>
          </a:ln>
          <a:effectLst/>
        </p:spPr>
        <p:txBody>
          <a:bodyPr>
            <a:spAutoFit/>
          </a:bodyPr>
          <a:lstStyle/>
          <a:p>
            <a:endParaRPr lang="en-US"/>
          </a:p>
        </p:txBody>
      </p:sp>
      <p:pic>
        <p:nvPicPr>
          <p:cNvPr id="302091" name="Picture 11" descr="mw24 photo">
            <a:hlinkClick r:id="rId3"/>
          </p:cNvPr>
          <p:cNvPicPr>
            <a:picLocks noChangeAspect="1" noChangeArrowheads="1"/>
          </p:cNvPicPr>
          <p:nvPr/>
        </p:nvPicPr>
        <p:blipFill>
          <a:blip r:embed="rId4" cstate="print"/>
          <a:srcRect/>
          <a:stretch>
            <a:fillRect/>
          </a:stretch>
        </p:blipFill>
        <p:spPr bwMode="auto">
          <a:xfrm>
            <a:off x="0" y="6061075"/>
            <a:ext cx="542925" cy="796925"/>
          </a:xfrm>
          <a:prstGeom prst="rect">
            <a:avLst/>
          </a:prstGeom>
          <a:noFill/>
        </p:spPr>
      </p:pic>
      <p:sp>
        <p:nvSpPr>
          <p:cNvPr id="302092" name="Rectangle 12"/>
          <p:cNvSpPr>
            <a:spLocks noChangeArrowheads="1"/>
          </p:cNvSpPr>
          <p:nvPr/>
        </p:nvSpPr>
        <p:spPr bwMode="auto">
          <a:xfrm>
            <a:off x="-485775" y="2957513"/>
            <a:ext cx="9144000" cy="0"/>
          </a:xfrm>
          <a:prstGeom prst="rect">
            <a:avLst/>
          </a:prstGeom>
          <a:noFill/>
          <a:ln w="12700">
            <a:noFill/>
            <a:miter lim="800000"/>
            <a:headEnd type="none" w="lg" len="med"/>
            <a:tailEnd type="none" w="lg" len="med"/>
          </a:ln>
          <a:effectLst/>
        </p:spPr>
        <p:txBody>
          <a:bodyPr>
            <a:spAutoFit/>
          </a:bodyPr>
          <a:lstStyle/>
          <a:p>
            <a:endParaRPr lang="en-US"/>
          </a:p>
        </p:txBody>
      </p:sp>
      <p:sp>
        <p:nvSpPr>
          <p:cNvPr id="302093" name="Text Box 13"/>
          <p:cNvSpPr txBox="1">
            <a:spLocks noChangeArrowheads="1"/>
          </p:cNvSpPr>
          <p:nvPr/>
        </p:nvSpPr>
        <p:spPr bwMode="auto">
          <a:xfrm>
            <a:off x="3568700" y="6156325"/>
            <a:ext cx="3124200" cy="701675"/>
          </a:xfrm>
          <a:prstGeom prst="rect">
            <a:avLst/>
          </a:prstGeom>
          <a:noFill/>
          <a:ln w="12700">
            <a:noFill/>
            <a:miter lim="800000"/>
            <a:headEnd type="none" w="lg" len="med"/>
            <a:tailEnd type="none" w="lg" len="med"/>
          </a:ln>
          <a:effectLst/>
        </p:spPr>
        <p:txBody>
          <a:bodyPr>
            <a:spAutoFit/>
          </a:bodyPr>
          <a:lstStyle/>
          <a:p>
            <a:pPr algn="ctr"/>
            <a:r>
              <a:rPr lang="en-US" sz="2000">
                <a:hlinkClick r:id="rId5"/>
              </a:rPr>
              <a:t>S</a:t>
            </a:r>
            <a:r>
              <a:rPr lang="en-US" sz="1400">
                <a:hlinkClick r:id="rId5"/>
              </a:rPr>
              <a:t>chool of </a:t>
            </a:r>
            <a:r>
              <a:rPr lang="en-US" sz="2000">
                <a:hlinkClick r:id="rId5"/>
              </a:rPr>
              <a:t>Civil </a:t>
            </a:r>
            <a:r>
              <a:rPr lang="en-US" sz="1400">
                <a:hlinkClick r:id="rId5"/>
              </a:rPr>
              <a:t>and</a:t>
            </a:r>
            <a:r>
              <a:rPr lang="en-US" sz="2000">
                <a:hlinkClick r:id="rId5"/>
              </a:rPr>
              <a:t> Environmental Engineering</a:t>
            </a:r>
            <a:endParaRPr lang="en-US" sz="2000"/>
          </a:p>
        </p:txBody>
      </p:sp>
      <p:pic>
        <p:nvPicPr>
          <p:cNvPr id="302094" name="Picture 14" descr="culogo_web_60red">
            <a:hlinkClick r:id="rId6"/>
          </p:cNvPr>
          <p:cNvPicPr>
            <a:picLocks noChangeAspect="1" noChangeArrowheads="1"/>
          </p:cNvPicPr>
          <p:nvPr/>
        </p:nvPicPr>
        <p:blipFill>
          <a:blip r:embed="rId7" cstate="print"/>
          <a:srcRect/>
          <a:stretch>
            <a:fillRect/>
          </a:stretch>
        </p:blipFill>
        <p:spPr bwMode="auto">
          <a:xfrm>
            <a:off x="6638925" y="6134100"/>
            <a:ext cx="2505075" cy="723900"/>
          </a:xfrm>
          <a:prstGeom prst="rect">
            <a:avLst/>
          </a:prstGeom>
          <a:noFill/>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E92E4985-6C78-49AE-A592-1DA8EBEF1180}" type="slidenum">
              <a:rPr lang="en-US"/>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304800"/>
            <a:ext cx="1943100" cy="57912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5800" y="304800"/>
            <a:ext cx="5676900" cy="57912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4897B20F-CC1A-4F02-AE5C-31294C7784EF}" type="slidenum">
              <a:rPr lang="en-US"/>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71098C32-A2E9-4E97-B9D9-41F2817F32F7}" type="slidenum">
              <a:rPr lang="en-US"/>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EBC5105A-97B5-478A-AC4E-0999BE7D324B}" type="slidenum">
              <a:rPr lang="en-US"/>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7506D8A8-9A6C-4955-AC55-54B2A87DE5CE}" type="slidenum">
              <a:rPr lang="en-US"/>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E048ABCB-0DF8-4B91-BD35-5C85368A0D96}" type="slidenum">
              <a:rPr lang="en-US"/>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93FC06C8-1596-4CCC-9F49-7B73EE2A72C5}" type="slidenum">
              <a:rPr lang="en-US"/>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D551C427-8796-44E8-98E8-125409D2A926}" type="slidenum">
              <a:rPr lang="en-US"/>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FFD1B2CC-A4B3-40E3-A226-0C4EA892483C}" type="slidenum">
              <a:rPr lang="en-US"/>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3880CA20-4B26-40FE-A060-0467462DBFA4}" type="slidenum">
              <a:rPr lang="en-US"/>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1058" name="Rectangle 2"/>
          <p:cNvSpPr>
            <a:spLocks noChangeArrowheads="1"/>
          </p:cNvSpPr>
          <p:nvPr/>
        </p:nvSpPr>
        <p:spPr bwMode="ltGray">
          <a:xfrm>
            <a:off x="0" y="1524000"/>
            <a:ext cx="9131300" cy="114300"/>
          </a:xfrm>
          <a:prstGeom prst="rect">
            <a:avLst/>
          </a:prstGeom>
          <a:gradFill rotWithShape="0">
            <a:gsLst>
              <a:gs pos="0">
                <a:schemeClr val="bg2"/>
              </a:gs>
              <a:gs pos="50000">
                <a:schemeClr val="tx2"/>
              </a:gs>
              <a:gs pos="100000">
                <a:schemeClr val="bg2"/>
              </a:gs>
            </a:gsLst>
            <a:lin ang="0" scaled="1"/>
          </a:gradFill>
          <a:ln w="9525">
            <a:noFill/>
            <a:miter lim="800000"/>
            <a:headEnd/>
            <a:tailEnd/>
          </a:ln>
          <a:effectLst/>
        </p:spPr>
        <p:txBody>
          <a:bodyPr wrap="none" anchor="ctr"/>
          <a:lstStyle/>
          <a:p>
            <a:endParaRPr lang="en-US"/>
          </a:p>
        </p:txBody>
      </p:sp>
      <p:sp>
        <p:nvSpPr>
          <p:cNvPr id="301059" name="Rectangle 3"/>
          <p:cNvSpPr>
            <a:spLocks noChangeArrowheads="1"/>
          </p:cNvSpPr>
          <p:nvPr/>
        </p:nvSpPr>
        <p:spPr bwMode="ltGray">
          <a:xfrm>
            <a:off x="0" y="1733550"/>
            <a:ext cx="9131300" cy="38100"/>
          </a:xfrm>
          <a:prstGeom prst="rect">
            <a:avLst/>
          </a:prstGeom>
          <a:gradFill rotWithShape="0">
            <a:gsLst>
              <a:gs pos="0">
                <a:schemeClr val="bg2"/>
              </a:gs>
              <a:gs pos="50000">
                <a:schemeClr val="folHlink"/>
              </a:gs>
              <a:gs pos="100000">
                <a:schemeClr val="bg2"/>
              </a:gs>
            </a:gsLst>
            <a:lin ang="0" scaled="1"/>
          </a:gradFill>
          <a:ln w="9525">
            <a:noFill/>
            <a:miter lim="800000"/>
            <a:headEnd/>
            <a:tailEnd/>
          </a:ln>
          <a:effectLst/>
        </p:spPr>
        <p:txBody>
          <a:bodyPr wrap="none" anchor="ctr"/>
          <a:lstStyle/>
          <a:p>
            <a:endParaRPr lang="en-US"/>
          </a:p>
        </p:txBody>
      </p:sp>
      <p:sp>
        <p:nvSpPr>
          <p:cNvPr id="301060" name="Rectangle 4"/>
          <p:cNvSpPr>
            <a:spLocks noGrp="1" noChangeArrowheads="1"/>
          </p:cNvSpPr>
          <p:nvPr>
            <p:ph type="title"/>
          </p:nvPr>
        </p:nvSpPr>
        <p:spPr bwMode="auto">
          <a:xfrm>
            <a:off x="685800" y="304800"/>
            <a:ext cx="7772400" cy="1143000"/>
          </a:xfrm>
          <a:prstGeom prst="rect">
            <a:avLst/>
          </a:prstGeom>
          <a:noFill/>
          <a:ln w="9525">
            <a:noFill/>
            <a:miter lim="800000"/>
            <a:headEnd/>
            <a:tailEnd/>
          </a:ln>
          <a:effectLst>
            <a:outerShdw dist="13470" dir="2700000" algn="ctr" rotWithShape="0">
              <a:schemeClr val="bg2"/>
            </a:outerShdw>
          </a:effectLst>
        </p:spPr>
        <p:txBody>
          <a:bodyPr vert="horz" wrap="square" lIns="92075" tIns="46038" rIns="92075" bIns="46038" numCol="1" anchor="ctr" anchorCtr="0" compatLnSpc="1">
            <a:prstTxWarp prst="textNoShape">
              <a:avLst/>
            </a:prstTxWarp>
          </a:bodyPr>
          <a:lstStyle/>
          <a:p>
            <a:pPr lvl="0"/>
            <a:r>
              <a:rPr lang="en-US" smtClean="0"/>
              <a:t>Click to edit Master title style</a:t>
            </a:r>
          </a:p>
        </p:txBody>
      </p:sp>
      <p:sp>
        <p:nvSpPr>
          <p:cNvPr id="301061" name="Rectangle 5"/>
          <p:cNvSpPr>
            <a:spLocks noGrp="1" noChangeArrowheads="1"/>
          </p:cNvSpPr>
          <p:nvPr>
            <p:ph type="body" idx="1"/>
          </p:nvPr>
        </p:nvSpPr>
        <p:spPr bwMode="auto">
          <a:xfrm>
            <a:off x="685800" y="1981200"/>
            <a:ext cx="7772400" cy="41148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301062" name="Rectangle 6"/>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lvl1pPr>
              <a:defRPr sz="1400">
                <a:effectLst>
                  <a:outerShdw blurRad="38100" dist="38100" dir="2700000" algn="tl">
                    <a:srgbClr val="C0C0C0"/>
                  </a:outerShdw>
                </a:effectLst>
                <a:latin typeface="Arial" pitchFamily="34" charset="0"/>
              </a:defRPr>
            </a:lvl1pPr>
          </a:lstStyle>
          <a:p>
            <a:endParaRPr lang="en-US"/>
          </a:p>
        </p:txBody>
      </p:sp>
      <p:sp>
        <p:nvSpPr>
          <p:cNvPr id="301063" name="Rectangle 7"/>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lvl1pPr algn="ctr">
              <a:defRPr sz="1400">
                <a:effectLst>
                  <a:outerShdw blurRad="38100" dist="38100" dir="2700000" algn="tl">
                    <a:srgbClr val="C0C0C0"/>
                  </a:outerShdw>
                </a:effectLst>
                <a:latin typeface="Arial" pitchFamily="34" charset="0"/>
              </a:defRPr>
            </a:lvl1pPr>
          </a:lstStyle>
          <a:p>
            <a:endParaRPr lang="en-US"/>
          </a:p>
        </p:txBody>
      </p:sp>
      <p:sp>
        <p:nvSpPr>
          <p:cNvPr id="301064" name="Rectangle 8"/>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lvl1pPr algn="r">
              <a:defRPr sz="1400">
                <a:effectLst>
                  <a:outerShdw blurRad="38100" dist="38100" dir="2700000" algn="tl">
                    <a:srgbClr val="C0C0C0"/>
                  </a:outerShdw>
                </a:effectLst>
                <a:latin typeface="Arial" pitchFamily="34" charset="0"/>
              </a:defRPr>
            </a:lvl1pPr>
          </a:lstStyle>
          <a:p>
            <a:fld id="{F15089AB-6E37-40F2-8268-7E6814A2CA1F}" type="slidenum">
              <a:rPr lang="en-US"/>
              <a:pPr/>
              <a:t>‹#›</a:t>
            </a:fld>
            <a:endParaRPr lang="en-US"/>
          </a:p>
        </p:txBody>
      </p:sp>
    </p:spTree>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eaLnBrk="0" fontAlgn="base" hangingPunct="0">
        <a:spcBef>
          <a:spcPct val="0"/>
        </a:spcBef>
        <a:spcAft>
          <a:spcPct val="0"/>
        </a:spcAft>
        <a:defRPr sz="4400">
          <a:solidFill>
            <a:schemeClr val="tx2"/>
          </a:solidFill>
          <a:latin typeface="Times New Roman" pitchFamily="18" charset="0"/>
        </a:defRPr>
      </a:lvl6pPr>
      <a:lvl7pPr marL="914400" algn="ctr" rtl="0" eaLnBrk="0" fontAlgn="base" hangingPunct="0">
        <a:spcBef>
          <a:spcPct val="0"/>
        </a:spcBef>
        <a:spcAft>
          <a:spcPct val="0"/>
        </a:spcAft>
        <a:defRPr sz="4400">
          <a:solidFill>
            <a:schemeClr val="tx2"/>
          </a:solidFill>
          <a:latin typeface="Times New Roman" pitchFamily="18" charset="0"/>
        </a:defRPr>
      </a:lvl7pPr>
      <a:lvl8pPr marL="1371600" algn="ctr" rtl="0" eaLnBrk="0" fontAlgn="base" hangingPunct="0">
        <a:spcBef>
          <a:spcPct val="0"/>
        </a:spcBef>
        <a:spcAft>
          <a:spcPct val="0"/>
        </a:spcAft>
        <a:defRPr sz="4400">
          <a:solidFill>
            <a:schemeClr val="tx2"/>
          </a:solidFill>
          <a:latin typeface="Times New Roman" pitchFamily="18" charset="0"/>
        </a:defRPr>
      </a:lvl8pPr>
      <a:lvl9pPr marL="1828800" algn="ctr" rtl="0" eaLnBrk="0" fontAlgn="base" hangingPunct="0">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lr>
          <a:schemeClr val="accent1"/>
        </a:buClr>
        <a:buFont typeface="Wingdings" pitchFamily="2" charset="2"/>
        <a:buChar char="Ø"/>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itchFamily="2" charset="2"/>
        <a:buChar char="Ø"/>
        <a:defRPr sz="2800">
          <a:solidFill>
            <a:schemeClr val="tx1"/>
          </a:solidFill>
          <a:latin typeface="+mn-lt"/>
        </a:defRPr>
      </a:lvl2pPr>
      <a:lvl3pPr marL="1143000" indent="-228600" algn="l" rtl="0" eaLnBrk="0" fontAlgn="base" hangingPunct="0">
        <a:spcBef>
          <a:spcPct val="20000"/>
        </a:spcBef>
        <a:spcAft>
          <a:spcPct val="0"/>
        </a:spcAft>
        <a:buClr>
          <a:schemeClr val="accent1"/>
        </a:buClr>
        <a:buFont typeface="Wingdings" pitchFamily="2" charset="2"/>
        <a:buChar char="Ø"/>
        <a:defRPr sz="2400">
          <a:solidFill>
            <a:schemeClr val="tx1"/>
          </a:solidFill>
          <a:latin typeface="+mn-lt"/>
        </a:defRPr>
      </a:lvl3pPr>
      <a:lvl4pPr marL="1600200" indent="-228600" algn="l" rtl="0" eaLnBrk="0" fontAlgn="base" hangingPunct="0">
        <a:spcBef>
          <a:spcPct val="20000"/>
        </a:spcBef>
        <a:spcAft>
          <a:spcPct val="0"/>
        </a:spcAft>
        <a:buClr>
          <a:schemeClr val="accent1"/>
        </a:buClr>
        <a:buFont typeface="Wingdings" pitchFamily="2" charset="2"/>
        <a:buChar char="Ø"/>
        <a:defRPr sz="2000">
          <a:solidFill>
            <a:schemeClr val="tx1"/>
          </a:solidFill>
          <a:latin typeface="+mn-lt"/>
        </a:defRPr>
      </a:lvl4pPr>
      <a:lvl5pPr marL="2057400" indent="-228600" algn="l" rtl="0" eaLnBrk="0" fontAlgn="base" hangingPunct="0">
        <a:spcBef>
          <a:spcPct val="20000"/>
        </a:spcBef>
        <a:spcAft>
          <a:spcPct val="0"/>
        </a:spcAft>
        <a:buClr>
          <a:schemeClr val="accent1"/>
        </a:buClr>
        <a:buFont typeface="Wingdings" pitchFamily="2" charset="2"/>
        <a:buChar char="Ø"/>
        <a:defRPr sz="2000">
          <a:solidFill>
            <a:schemeClr val="tx1"/>
          </a:solidFill>
          <a:latin typeface="+mn-lt"/>
        </a:defRPr>
      </a:lvl5pPr>
      <a:lvl6pPr marL="2514600" indent="-228600" algn="l" rtl="0" eaLnBrk="0" fontAlgn="base" hangingPunct="0">
        <a:spcBef>
          <a:spcPct val="20000"/>
        </a:spcBef>
        <a:spcAft>
          <a:spcPct val="0"/>
        </a:spcAft>
        <a:buClr>
          <a:schemeClr val="accent1"/>
        </a:buClr>
        <a:buFont typeface="Wingdings" pitchFamily="2" charset="2"/>
        <a:buChar char="Ø"/>
        <a:defRPr sz="2000">
          <a:solidFill>
            <a:schemeClr val="tx1"/>
          </a:solidFill>
          <a:latin typeface="+mn-lt"/>
        </a:defRPr>
      </a:lvl6pPr>
      <a:lvl7pPr marL="2971800" indent="-228600" algn="l" rtl="0" eaLnBrk="0" fontAlgn="base" hangingPunct="0">
        <a:spcBef>
          <a:spcPct val="20000"/>
        </a:spcBef>
        <a:spcAft>
          <a:spcPct val="0"/>
        </a:spcAft>
        <a:buClr>
          <a:schemeClr val="accent1"/>
        </a:buClr>
        <a:buFont typeface="Wingdings" pitchFamily="2" charset="2"/>
        <a:buChar char="Ø"/>
        <a:defRPr sz="2000">
          <a:solidFill>
            <a:schemeClr val="tx1"/>
          </a:solidFill>
          <a:latin typeface="+mn-lt"/>
        </a:defRPr>
      </a:lvl7pPr>
      <a:lvl8pPr marL="3429000" indent="-228600" algn="l" rtl="0" eaLnBrk="0" fontAlgn="base" hangingPunct="0">
        <a:spcBef>
          <a:spcPct val="20000"/>
        </a:spcBef>
        <a:spcAft>
          <a:spcPct val="0"/>
        </a:spcAft>
        <a:buClr>
          <a:schemeClr val="accent1"/>
        </a:buClr>
        <a:buFont typeface="Wingdings" pitchFamily="2" charset="2"/>
        <a:buChar char="Ø"/>
        <a:defRPr sz="2000">
          <a:solidFill>
            <a:schemeClr val="tx1"/>
          </a:solidFill>
          <a:latin typeface="+mn-lt"/>
        </a:defRPr>
      </a:lvl8pPr>
      <a:lvl9pPr marL="3886200" indent="-228600" algn="l" rtl="0" eaLnBrk="0" fontAlgn="base" hangingPunct="0">
        <a:spcBef>
          <a:spcPct val="20000"/>
        </a:spcBef>
        <a:spcAft>
          <a:spcPct val="0"/>
        </a:spcAft>
        <a:buClr>
          <a:schemeClr val="accent1"/>
        </a:buClr>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4.jpeg"/><Relationship Id="rId4" Type="http://schemas.openxmlformats.org/officeDocument/2006/relationships/slide" Target="slide26.xml"/></Relationships>
</file>

<file path=ppt/slides/_rels/slide10.xml.rels><?xml version="1.0" encoding="UTF-8" standalone="yes"?>
<Relationships xmlns="http://schemas.openxmlformats.org/package/2006/relationships"><Relationship Id="rId3" Type="http://schemas.openxmlformats.org/officeDocument/2006/relationships/slide" Target="slide25.xml"/><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image" Target="../media/image41.jpeg"/><Relationship Id="rId5" Type="http://schemas.openxmlformats.org/officeDocument/2006/relationships/slide" Target="slide20.xml"/><Relationship Id="rId4" Type="http://schemas.openxmlformats.org/officeDocument/2006/relationships/oleObject" Target="../embeddings/oleObject36.bin"/></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7" Type="http://schemas.openxmlformats.org/officeDocument/2006/relationships/image" Target="../media/image45.emf"/><Relationship Id="rId2" Type="http://schemas.openxmlformats.org/officeDocument/2006/relationships/slideLayout" Target="../slideLayouts/slideLayout2.xml"/><Relationship Id="rId1" Type="http://schemas.openxmlformats.org/officeDocument/2006/relationships/vmlDrawing" Target="../drawings/vmlDrawing9.vml"/><Relationship Id="rId6" Type="http://schemas.openxmlformats.org/officeDocument/2006/relationships/oleObject" Target="../embeddings/oleObject39.bin"/><Relationship Id="rId5" Type="http://schemas.openxmlformats.org/officeDocument/2006/relationships/oleObject" Target="../embeddings/oleObject38.bin"/><Relationship Id="rId4" Type="http://schemas.openxmlformats.org/officeDocument/2006/relationships/oleObject" Target="../embeddings/oleObject37.bin"/></Relationships>
</file>

<file path=ppt/slides/_rels/slide13.xml.rels><?xml version="1.0" encoding="UTF-8" standalone="yes"?>
<Relationships xmlns="http://schemas.openxmlformats.org/package/2006/relationships"><Relationship Id="rId8" Type="http://schemas.openxmlformats.org/officeDocument/2006/relationships/oleObject" Target="../embeddings/oleObject44.bin"/><Relationship Id="rId3" Type="http://schemas.openxmlformats.org/officeDocument/2006/relationships/notesSlide" Target="../notesSlides/notesSlide13.xml"/><Relationship Id="rId7" Type="http://schemas.openxmlformats.org/officeDocument/2006/relationships/oleObject" Target="../embeddings/oleObject43.bin"/><Relationship Id="rId2" Type="http://schemas.openxmlformats.org/officeDocument/2006/relationships/slideLayout" Target="../slideLayouts/slideLayout2.xml"/><Relationship Id="rId1" Type="http://schemas.openxmlformats.org/officeDocument/2006/relationships/vmlDrawing" Target="../drawings/vmlDrawing10.vml"/><Relationship Id="rId6" Type="http://schemas.openxmlformats.org/officeDocument/2006/relationships/oleObject" Target="../embeddings/oleObject42.bin"/><Relationship Id="rId11" Type="http://schemas.openxmlformats.org/officeDocument/2006/relationships/oleObject" Target="../embeddings/oleObject47.bin"/><Relationship Id="rId5" Type="http://schemas.openxmlformats.org/officeDocument/2006/relationships/oleObject" Target="../embeddings/oleObject41.bin"/><Relationship Id="rId10" Type="http://schemas.openxmlformats.org/officeDocument/2006/relationships/oleObject" Target="../embeddings/oleObject46.bin"/><Relationship Id="rId4" Type="http://schemas.openxmlformats.org/officeDocument/2006/relationships/oleObject" Target="../embeddings/oleObject40.bin"/><Relationship Id="rId9" Type="http://schemas.openxmlformats.org/officeDocument/2006/relationships/oleObject" Target="../embeddings/oleObject45.bin"/></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7" Type="http://schemas.openxmlformats.org/officeDocument/2006/relationships/oleObject" Target="../embeddings/oleObject51.bin"/><Relationship Id="rId2" Type="http://schemas.openxmlformats.org/officeDocument/2006/relationships/slideLayout" Target="../slideLayouts/slideLayout2.xml"/><Relationship Id="rId1" Type="http://schemas.openxmlformats.org/officeDocument/2006/relationships/vmlDrawing" Target="../drawings/vmlDrawing11.vml"/><Relationship Id="rId6" Type="http://schemas.openxmlformats.org/officeDocument/2006/relationships/oleObject" Target="../embeddings/oleObject50.bin"/><Relationship Id="rId5" Type="http://schemas.openxmlformats.org/officeDocument/2006/relationships/oleObject" Target="../embeddings/oleObject49.bin"/><Relationship Id="rId4" Type="http://schemas.openxmlformats.org/officeDocument/2006/relationships/oleObject" Target="../embeddings/oleObject48.bin"/></Relationships>
</file>

<file path=ppt/slides/_rels/slide15.xml.rels><?xml version="1.0" encoding="UTF-8" standalone="yes"?>
<Relationships xmlns="http://schemas.openxmlformats.org/package/2006/relationships"><Relationship Id="rId8" Type="http://schemas.openxmlformats.org/officeDocument/2006/relationships/oleObject" Target="../embeddings/oleObject55.bin"/><Relationship Id="rId3" Type="http://schemas.openxmlformats.org/officeDocument/2006/relationships/notesSlide" Target="../notesSlides/notesSlide15.xml"/><Relationship Id="rId7" Type="http://schemas.openxmlformats.org/officeDocument/2006/relationships/oleObject" Target="../embeddings/oleObject54.bin"/><Relationship Id="rId2" Type="http://schemas.openxmlformats.org/officeDocument/2006/relationships/slideLayout" Target="../slideLayouts/slideLayout2.xml"/><Relationship Id="rId1" Type="http://schemas.openxmlformats.org/officeDocument/2006/relationships/vmlDrawing" Target="../drawings/vmlDrawing12.vml"/><Relationship Id="rId6" Type="http://schemas.openxmlformats.org/officeDocument/2006/relationships/oleObject" Target="../embeddings/oleObject53.bin"/><Relationship Id="rId5" Type="http://schemas.openxmlformats.org/officeDocument/2006/relationships/oleObject" Target="../embeddings/oleObject52.bin"/><Relationship Id="rId4" Type="http://schemas.openxmlformats.org/officeDocument/2006/relationships/chart" Target="../charts/chart1.xml"/></Relationships>
</file>

<file path=ppt/slides/_rels/slide16.xml.rels><?xml version="1.0" encoding="UTF-8" standalone="yes"?>
<Relationships xmlns="http://schemas.openxmlformats.org/package/2006/relationships"><Relationship Id="rId8" Type="http://schemas.openxmlformats.org/officeDocument/2006/relationships/oleObject" Target="../embeddings/oleObject59.bin"/><Relationship Id="rId3" Type="http://schemas.openxmlformats.org/officeDocument/2006/relationships/notesSlide" Target="../notesSlides/notesSlide16.xml"/><Relationship Id="rId7" Type="http://schemas.openxmlformats.org/officeDocument/2006/relationships/oleObject" Target="../embeddings/oleObject58.bin"/><Relationship Id="rId2" Type="http://schemas.openxmlformats.org/officeDocument/2006/relationships/slideLayout" Target="../slideLayouts/slideLayout2.xml"/><Relationship Id="rId1" Type="http://schemas.openxmlformats.org/officeDocument/2006/relationships/vmlDrawing" Target="../drawings/vmlDrawing13.vml"/><Relationship Id="rId6" Type="http://schemas.openxmlformats.org/officeDocument/2006/relationships/oleObject" Target="../embeddings/oleObject57.bin"/><Relationship Id="rId5" Type="http://schemas.openxmlformats.org/officeDocument/2006/relationships/oleObject" Target="../embeddings/oleObject56.bin"/><Relationship Id="rId4" Type="http://schemas.openxmlformats.org/officeDocument/2006/relationships/chart" Target="../charts/chart2.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vmlDrawing" Target="../drawings/vmlDrawing14.vml"/><Relationship Id="rId6" Type="http://schemas.openxmlformats.org/officeDocument/2006/relationships/chart" Target="../charts/chart4.xml"/><Relationship Id="rId5" Type="http://schemas.openxmlformats.org/officeDocument/2006/relationships/oleObject" Target="../embeddings/oleObject60.bin"/><Relationship Id="rId4" Type="http://schemas.openxmlformats.org/officeDocument/2006/relationships/chart" Target="../charts/chart3.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vmlDrawing" Target="../drawings/vmlDrawing15.vml"/><Relationship Id="rId6" Type="http://schemas.openxmlformats.org/officeDocument/2006/relationships/chart" Target="../charts/chart6.xml"/><Relationship Id="rId5" Type="http://schemas.openxmlformats.org/officeDocument/2006/relationships/oleObject" Target="../embeddings/oleObject61.bin"/><Relationship Id="rId4" Type="http://schemas.openxmlformats.org/officeDocument/2006/relationships/chart" Target="../charts/chart5.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vmlDrawing" Target="../drawings/vmlDrawing16.vml"/><Relationship Id="rId6" Type="http://schemas.openxmlformats.org/officeDocument/2006/relationships/chart" Target="../charts/chart8.xml"/><Relationship Id="rId5" Type="http://schemas.openxmlformats.org/officeDocument/2006/relationships/oleObject" Target="../embeddings/oleObject62.bin"/><Relationship Id="rId4" Type="http://schemas.openxmlformats.org/officeDocument/2006/relationships/chart" Target="../charts/chart7.xml"/></Relationships>
</file>

<file path=ppt/slides/_rels/slide2.xml.rels><?xml version="1.0" encoding="UTF-8" standalone="yes"?>
<Relationships xmlns="http://schemas.openxmlformats.org/package/2006/relationships"><Relationship Id="rId8" Type="http://schemas.openxmlformats.org/officeDocument/2006/relationships/oleObject" Target="../embeddings/oleObject5.bin"/><Relationship Id="rId3" Type="http://schemas.openxmlformats.org/officeDocument/2006/relationships/notesSlide" Target="../notesSlides/notesSlide2.xml"/><Relationship Id="rId7" Type="http://schemas.openxmlformats.org/officeDocument/2006/relationships/oleObject" Target="../embeddings/oleObject4.bin"/><Relationship Id="rId2" Type="http://schemas.openxmlformats.org/officeDocument/2006/relationships/slideLayout" Target="../slideLayouts/slideLayout6.xml"/><Relationship Id="rId1" Type="http://schemas.openxmlformats.org/officeDocument/2006/relationships/vmlDrawing" Target="../drawings/vmlDrawing1.vml"/><Relationship Id="rId6" Type="http://schemas.openxmlformats.org/officeDocument/2006/relationships/oleObject" Target="../embeddings/oleObject3.bin"/><Relationship Id="rId5" Type="http://schemas.openxmlformats.org/officeDocument/2006/relationships/oleObject" Target="../embeddings/oleObject2.bin"/><Relationship Id="rId10" Type="http://schemas.openxmlformats.org/officeDocument/2006/relationships/image" Target="../media/image10.png"/><Relationship Id="rId4" Type="http://schemas.openxmlformats.org/officeDocument/2006/relationships/oleObject" Target="../embeddings/oleObject1.bin"/><Relationship Id="rId9" Type="http://schemas.openxmlformats.org/officeDocument/2006/relationships/slide" Target="slide24.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vmlDrawing" Target="../drawings/vmlDrawing17.vml"/><Relationship Id="rId5" Type="http://schemas.openxmlformats.org/officeDocument/2006/relationships/oleObject" Target="../embeddings/oleObject63.bin"/><Relationship Id="rId4" Type="http://schemas.openxmlformats.org/officeDocument/2006/relationships/image" Target="../media/image41.jpe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vmlDrawing" Target="../drawings/vmlDrawing18.vml"/><Relationship Id="rId5" Type="http://schemas.openxmlformats.org/officeDocument/2006/relationships/oleObject" Target="../embeddings/oleObject65.bin"/><Relationship Id="rId4" Type="http://schemas.openxmlformats.org/officeDocument/2006/relationships/oleObject" Target="../embeddings/oleObject64.bin"/></Relationships>
</file>

<file path=ppt/slides/_rels/slide22.xml.rels><?xml version="1.0" encoding="UTF-8" standalone="yes"?>
<Relationships xmlns="http://schemas.openxmlformats.org/package/2006/relationships"><Relationship Id="rId8" Type="http://schemas.openxmlformats.org/officeDocument/2006/relationships/oleObject" Target="../embeddings/oleObject70.bin"/><Relationship Id="rId3" Type="http://schemas.openxmlformats.org/officeDocument/2006/relationships/notesSlide" Target="../notesSlides/notesSlide22.xml"/><Relationship Id="rId7" Type="http://schemas.openxmlformats.org/officeDocument/2006/relationships/oleObject" Target="../embeddings/oleObject69.bin"/><Relationship Id="rId2" Type="http://schemas.openxmlformats.org/officeDocument/2006/relationships/slideLayout" Target="../slideLayouts/slideLayout2.xml"/><Relationship Id="rId1" Type="http://schemas.openxmlformats.org/officeDocument/2006/relationships/vmlDrawing" Target="../drawings/vmlDrawing19.vml"/><Relationship Id="rId6" Type="http://schemas.openxmlformats.org/officeDocument/2006/relationships/oleObject" Target="../embeddings/oleObject68.bin"/><Relationship Id="rId5" Type="http://schemas.openxmlformats.org/officeDocument/2006/relationships/oleObject" Target="../embeddings/oleObject67.bin"/><Relationship Id="rId10" Type="http://schemas.openxmlformats.org/officeDocument/2006/relationships/oleObject" Target="../embeddings/oleObject72.bin"/><Relationship Id="rId4" Type="http://schemas.openxmlformats.org/officeDocument/2006/relationships/oleObject" Target="../embeddings/oleObject66.bin"/><Relationship Id="rId9" Type="http://schemas.openxmlformats.org/officeDocument/2006/relationships/oleObject" Target="../embeddings/oleObject71.bin"/></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oleObject" Target="../embeddings/oleObject77.bin"/><Relationship Id="rId3" Type="http://schemas.openxmlformats.org/officeDocument/2006/relationships/notesSlide" Target="../notesSlides/notesSlide25.xml"/><Relationship Id="rId7" Type="http://schemas.openxmlformats.org/officeDocument/2006/relationships/oleObject" Target="../embeddings/oleObject76.bin"/><Relationship Id="rId12" Type="http://schemas.openxmlformats.org/officeDocument/2006/relationships/slide" Target="slide10.xml"/><Relationship Id="rId2" Type="http://schemas.openxmlformats.org/officeDocument/2006/relationships/slideLayout" Target="../slideLayouts/slideLayout2.xml"/><Relationship Id="rId1" Type="http://schemas.openxmlformats.org/officeDocument/2006/relationships/vmlDrawing" Target="../drawings/vmlDrawing20.vml"/><Relationship Id="rId6" Type="http://schemas.openxmlformats.org/officeDocument/2006/relationships/oleObject" Target="../embeddings/oleObject75.bin"/><Relationship Id="rId11" Type="http://schemas.openxmlformats.org/officeDocument/2006/relationships/oleObject" Target="../embeddings/oleObject80.bin"/><Relationship Id="rId5" Type="http://schemas.openxmlformats.org/officeDocument/2006/relationships/oleObject" Target="../embeddings/oleObject74.bin"/><Relationship Id="rId10" Type="http://schemas.openxmlformats.org/officeDocument/2006/relationships/oleObject" Target="../embeddings/oleObject79.bin"/><Relationship Id="rId4" Type="http://schemas.openxmlformats.org/officeDocument/2006/relationships/oleObject" Target="../embeddings/oleObject73.bin"/><Relationship Id="rId9" Type="http://schemas.openxmlformats.org/officeDocument/2006/relationships/oleObject" Target="../embeddings/oleObject78.bin"/></Relationships>
</file>

<file path=ppt/slides/_rels/slide26.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notesSlide" Target="../notesSlides/notesSlide26.xml"/><Relationship Id="rId1" Type="http://schemas.openxmlformats.org/officeDocument/2006/relationships/slideLayout" Target="../slideLayouts/slideLayout6.xml"/><Relationship Id="rId4" Type="http://schemas.openxmlformats.org/officeDocument/2006/relationships/hyperlink" Target="http://users.owt.com/chubbard/gcdam/html/gallery.html" TargetMode="Externa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7" Type="http://schemas.openxmlformats.org/officeDocument/2006/relationships/oleObject" Target="../embeddings/oleObject9.bin"/><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oleObject" Target="../embeddings/oleObject8.bin"/><Relationship Id="rId5" Type="http://schemas.openxmlformats.org/officeDocument/2006/relationships/oleObject" Target="../embeddings/oleObject7.bin"/><Relationship Id="rId4" Type="http://schemas.openxmlformats.org/officeDocument/2006/relationships/oleObject" Target="../embeddings/oleObject6.bin"/></Relationships>
</file>

<file path=ppt/slides/_rels/slide30.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hyperlink" Target="http://www.owt.com/users/chubbard/gcdam/html/irrigate.html" TargetMode="Externa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36.xml"/><Relationship Id="rId1" Type="http://schemas.openxmlformats.org/officeDocument/2006/relationships/slideLayout" Target="../slideLayouts/slideLayout6.xml"/><Relationship Id="rId4" Type="http://schemas.openxmlformats.org/officeDocument/2006/relationships/slide" Target="slide1.xml"/></Relationships>
</file>

<file path=ppt/slides/_rels/slide4.xml.rels><?xml version="1.0" encoding="UTF-8" standalone="yes"?>
<Relationships xmlns="http://schemas.openxmlformats.org/package/2006/relationships"><Relationship Id="rId8" Type="http://schemas.openxmlformats.org/officeDocument/2006/relationships/oleObject" Target="../embeddings/oleObject14.bin"/><Relationship Id="rId3" Type="http://schemas.openxmlformats.org/officeDocument/2006/relationships/notesSlide" Target="../notesSlides/notesSlide4.xml"/><Relationship Id="rId7" Type="http://schemas.openxmlformats.org/officeDocument/2006/relationships/oleObject" Target="../embeddings/oleObject13.bin"/><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oleObject" Target="../embeddings/oleObject12.bin"/><Relationship Id="rId5" Type="http://schemas.openxmlformats.org/officeDocument/2006/relationships/oleObject" Target="../embeddings/oleObject11.bin"/><Relationship Id="rId4" Type="http://schemas.openxmlformats.org/officeDocument/2006/relationships/oleObject" Target="../embeddings/oleObject10.bin"/><Relationship Id="rId9" Type="http://schemas.openxmlformats.org/officeDocument/2006/relationships/oleObject" Target="../embeddings/oleObject15.bin"/></Relationships>
</file>

<file path=ppt/slides/_rels/slide5.xml.rels><?xml version="1.0" encoding="UTF-8" standalone="yes"?>
<Relationships xmlns="http://schemas.openxmlformats.org/package/2006/relationships"><Relationship Id="rId8" Type="http://schemas.openxmlformats.org/officeDocument/2006/relationships/oleObject" Target="../embeddings/oleObject20.bin"/><Relationship Id="rId3" Type="http://schemas.openxmlformats.org/officeDocument/2006/relationships/notesSlide" Target="../notesSlides/notesSlide5.xml"/><Relationship Id="rId7" Type="http://schemas.openxmlformats.org/officeDocument/2006/relationships/oleObject" Target="../embeddings/oleObject19.bin"/><Relationship Id="rId12" Type="http://schemas.openxmlformats.org/officeDocument/2006/relationships/oleObject" Target="../embeddings/oleObject24.bin"/><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oleObject" Target="../embeddings/oleObject18.bin"/><Relationship Id="rId11" Type="http://schemas.openxmlformats.org/officeDocument/2006/relationships/oleObject" Target="../embeddings/oleObject23.bin"/><Relationship Id="rId5" Type="http://schemas.openxmlformats.org/officeDocument/2006/relationships/oleObject" Target="../embeddings/oleObject17.bin"/><Relationship Id="rId10" Type="http://schemas.openxmlformats.org/officeDocument/2006/relationships/oleObject" Target="../embeddings/oleObject22.bin"/><Relationship Id="rId4" Type="http://schemas.openxmlformats.org/officeDocument/2006/relationships/oleObject" Target="../embeddings/oleObject16.bin"/><Relationship Id="rId9" Type="http://schemas.openxmlformats.org/officeDocument/2006/relationships/oleObject" Target="../embeddings/oleObject21.bin"/></Relationships>
</file>

<file path=ppt/slides/_rels/slide6.xml.rels><?xml version="1.0" encoding="UTF-8" standalone="yes"?>
<Relationships xmlns="http://schemas.openxmlformats.org/package/2006/relationships"><Relationship Id="rId8" Type="http://schemas.openxmlformats.org/officeDocument/2006/relationships/oleObject" Target="../embeddings/oleObject29.bin"/><Relationship Id="rId3" Type="http://schemas.openxmlformats.org/officeDocument/2006/relationships/notesSlide" Target="../notesSlides/notesSlide6.xml"/><Relationship Id="rId7" Type="http://schemas.openxmlformats.org/officeDocument/2006/relationships/oleObject" Target="../embeddings/oleObject28.bin"/><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oleObject" Target="../embeddings/oleObject27.bin"/><Relationship Id="rId5" Type="http://schemas.openxmlformats.org/officeDocument/2006/relationships/oleObject" Target="../embeddings/oleObject26.bin"/><Relationship Id="rId4" Type="http://schemas.openxmlformats.org/officeDocument/2006/relationships/oleObject" Target="../embeddings/oleObject25.bin"/></Relationships>
</file>

<file path=ppt/slides/_rels/slide7.xml.rels><?xml version="1.0" encoding="UTF-8" standalone="yes"?>
<Relationships xmlns="http://schemas.openxmlformats.org/package/2006/relationships"><Relationship Id="rId8" Type="http://schemas.openxmlformats.org/officeDocument/2006/relationships/oleObject" Target="../embeddings/oleObject34.bin"/><Relationship Id="rId3" Type="http://schemas.openxmlformats.org/officeDocument/2006/relationships/notesSlide" Target="../notesSlides/notesSlide7.xml"/><Relationship Id="rId7" Type="http://schemas.openxmlformats.org/officeDocument/2006/relationships/oleObject" Target="../embeddings/oleObject33.bin"/><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oleObject" Target="../embeddings/oleObject32.bin"/><Relationship Id="rId5" Type="http://schemas.openxmlformats.org/officeDocument/2006/relationships/oleObject" Target="../embeddings/oleObject31.bin"/><Relationship Id="rId4" Type="http://schemas.openxmlformats.org/officeDocument/2006/relationships/oleObject" Target="../embeddings/oleObject30.bin"/></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vmlDrawing" Target="../drawings/vmlDrawing7.vml"/><Relationship Id="rId4" Type="http://schemas.openxmlformats.org/officeDocument/2006/relationships/oleObject" Target="../embeddings/oleObject35.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8300" name="Picture 12"/>
          <p:cNvPicPr>
            <a:picLocks noChangeAspect="1" noChangeArrowheads="1"/>
          </p:cNvPicPr>
          <p:nvPr/>
        </p:nvPicPr>
        <p:blipFill>
          <a:blip r:embed="rId3" cstate="print"/>
          <a:srcRect/>
          <a:stretch>
            <a:fillRect/>
          </a:stretch>
        </p:blipFill>
        <p:spPr bwMode="auto">
          <a:xfrm>
            <a:off x="0" y="0"/>
            <a:ext cx="9144000" cy="5721350"/>
          </a:xfrm>
          <a:prstGeom prst="rect">
            <a:avLst/>
          </a:prstGeom>
          <a:noFill/>
          <a:ln w="12700">
            <a:noFill/>
            <a:miter lim="800000"/>
            <a:headEnd type="none" w="lg" len="med"/>
            <a:tailEnd type="none" w="lg" len="med"/>
          </a:ln>
          <a:effectLst/>
        </p:spPr>
      </p:pic>
      <p:sp>
        <p:nvSpPr>
          <p:cNvPr id="268298" name="Rectangle 10"/>
          <p:cNvSpPr>
            <a:spLocks noGrp="1" noChangeArrowheads="1"/>
          </p:cNvSpPr>
          <p:nvPr>
            <p:ph type="ctrTitle"/>
          </p:nvPr>
        </p:nvSpPr>
        <p:spPr>
          <a:xfrm>
            <a:off x="727075" y="2757488"/>
            <a:ext cx="7772400" cy="1143000"/>
          </a:xfrm>
          <a:effectLst/>
        </p:spPr>
        <p:txBody>
          <a:bodyPr/>
          <a:lstStyle/>
          <a:p>
            <a:r>
              <a:rPr lang="en-US">
                <a:solidFill>
                  <a:schemeClr val="bg1"/>
                </a:solidFill>
              </a:rPr>
              <a:t>Open Channel Flow</a:t>
            </a:r>
          </a:p>
        </p:txBody>
      </p:sp>
      <p:sp>
        <p:nvSpPr>
          <p:cNvPr id="268299" name="Rectangle 11"/>
          <p:cNvSpPr>
            <a:spLocks noGrp="1" noChangeArrowheads="1"/>
          </p:cNvSpPr>
          <p:nvPr>
            <p:ph type="subTitle" idx="1"/>
          </p:nvPr>
        </p:nvSpPr>
        <p:spPr>
          <a:xfrm>
            <a:off x="1839913" y="4051300"/>
            <a:ext cx="6400800" cy="811213"/>
          </a:xfrm>
        </p:spPr>
        <p:txBody>
          <a:bodyPr/>
          <a:lstStyle/>
          <a:p>
            <a:fld id="{7992D22E-BF84-40C9-98E6-05CFA87346DF}" type="datetime4">
              <a:rPr lang="en-US">
                <a:solidFill>
                  <a:schemeClr val="bg1"/>
                </a:solidFill>
              </a:rPr>
              <a:pPr/>
              <a:t>December 18, 2012</a:t>
            </a:fld>
            <a:endParaRPr lang="en-US">
              <a:solidFill>
                <a:schemeClr val="bg1"/>
              </a:solidFill>
            </a:endParaRPr>
          </a:p>
        </p:txBody>
      </p:sp>
      <p:sp>
        <p:nvSpPr>
          <p:cNvPr id="268297" name="Text Box 9"/>
          <p:cNvSpPr txBox="1">
            <a:spLocks noChangeArrowheads="1"/>
          </p:cNvSpPr>
          <p:nvPr/>
        </p:nvSpPr>
        <p:spPr bwMode="auto">
          <a:xfrm>
            <a:off x="0" y="0"/>
            <a:ext cx="962025" cy="519113"/>
          </a:xfrm>
          <a:prstGeom prst="rect">
            <a:avLst/>
          </a:prstGeom>
          <a:noFill/>
          <a:ln w="12700">
            <a:noFill/>
            <a:miter lim="800000"/>
            <a:headEnd type="none" w="lg" len="med"/>
            <a:tailEnd type="none" w="lg" len="med"/>
          </a:ln>
          <a:effectLst/>
        </p:spPr>
        <p:txBody>
          <a:bodyPr>
            <a:spAutoFit/>
          </a:bodyPr>
          <a:lstStyle/>
          <a:p>
            <a:r>
              <a:rPr lang="en-US">
                <a:latin typeface="Symbol" pitchFamily="18" charset="2"/>
              </a:rPr>
              <a:t>   </a:t>
            </a:r>
          </a:p>
        </p:txBody>
      </p:sp>
      <p:pic>
        <p:nvPicPr>
          <p:cNvPr id="268301" name="Picture 13">
            <a:hlinkClick r:id="rId4" action="ppaction://hlinksldjump"/>
          </p:cNvPr>
          <p:cNvPicPr>
            <a:picLocks noChangeAspect="1" noChangeArrowheads="1"/>
          </p:cNvPicPr>
          <p:nvPr/>
        </p:nvPicPr>
        <p:blipFill>
          <a:blip r:embed="rId5" cstate="print"/>
          <a:srcRect/>
          <a:stretch>
            <a:fillRect/>
          </a:stretch>
        </p:blipFill>
        <p:spPr bwMode="auto">
          <a:xfrm>
            <a:off x="9772650" y="4602163"/>
            <a:ext cx="1333500" cy="1074737"/>
          </a:xfrm>
          <a:prstGeom prst="rect">
            <a:avLst/>
          </a:prstGeom>
          <a:noFill/>
          <a:ln w="12700">
            <a:noFill/>
            <a:miter lim="800000"/>
            <a:headEnd type="none" w="lg" len="med"/>
            <a:tailEnd type="none" w="lg" len="me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0.0 0.0  L -0.25 0.0  E" pathEditMode="relative" ptsTypes="">
                                      <p:cBhvr>
                                        <p:cTn id="6" dur="2000" fill="hold"/>
                                        <p:tgtEl>
                                          <p:spTgt spid="268301"/>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9" name="AutoShape 5"/>
          <p:cNvSpPr>
            <a:spLocks noChangeArrowheads="1"/>
          </p:cNvSpPr>
          <p:nvPr/>
        </p:nvSpPr>
        <p:spPr bwMode="auto">
          <a:xfrm>
            <a:off x="1081088" y="3376613"/>
            <a:ext cx="6911975" cy="1096962"/>
          </a:xfrm>
          <a:custGeom>
            <a:avLst/>
            <a:gdLst>
              <a:gd name="G0" fmla="+- 6702 0 0"/>
              <a:gd name="G1" fmla="+- 21600 0 6702"/>
              <a:gd name="G2" fmla="*/ 6702 1 2"/>
              <a:gd name="G3" fmla="+- 21600 0 G2"/>
              <a:gd name="G4" fmla="+/ 6702 21600 2"/>
              <a:gd name="G5" fmla="+/ G1 0 2"/>
              <a:gd name="G6" fmla="*/ 21600 21600 6702"/>
              <a:gd name="G7" fmla="*/ G6 1 2"/>
              <a:gd name="G8" fmla="+- 21600 0 G7"/>
              <a:gd name="G9" fmla="*/ 21600 1 2"/>
              <a:gd name="G10" fmla="+- 6702 0 G9"/>
              <a:gd name="G11" fmla="?: G10 G8 0"/>
              <a:gd name="G12" fmla="?: G10 G7 21600"/>
              <a:gd name="T0" fmla="*/ 18249 w 21600"/>
              <a:gd name="T1" fmla="*/ 10800 h 21600"/>
              <a:gd name="T2" fmla="*/ 10800 w 21600"/>
              <a:gd name="T3" fmla="*/ 21600 h 21600"/>
              <a:gd name="T4" fmla="*/ 3351 w 21600"/>
              <a:gd name="T5" fmla="*/ 10800 h 21600"/>
              <a:gd name="T6" fmla="*/ 10800 w 21600"/>
              <a:gd name="T7" fmla="*/ 0 h 21600"/>
              <a:gd name="T8" fmla="*/ 5151 w 21600"/>
              <a:gd name="T9" fmla="*/ 5151 h 21600"/>
              <a:gd name="T10" fmla="*/ 16449 w 21600"/>
              <a:gd name="T11" fmla="*/ 16449 h 21600"/>
            </a:gdLst>
            <a:ahLst/>
            <a:cxnLst>
              <a:cxn ang="0">
                <a:pos x="T0" y="T1"/>
              </a:cxn>
              <a:cxn ang="0">
                <a:pos x="T2" y="T3"/>
              </a:cxn>
              <a:cxn ang="0">
                <a:pos x="T4" y="T5"/>
              </a:cxn>
              <a:cxn ang="0">
                <a:pos x="T6" y="T7"/>
              </a:cxn>
            </a:cxnLst>
            <a:rect l="T8" t="T9" r="T10" b="T11"/>
            <a:pathLst>
              <a:path w="21600" h="21600">
                <a:moveTo>
                  <a:pt x="0" y="0"/>
                </a:moveTo>
                <a:lnTo>
                  <a:pt x="6702" y="21600"/>
                </a:lnTo>
                <a:lnTo>
                  <a:pt x="14898" y="21600"/>
                </a:lnTo>
                <a:lnTo>
                  <a:pt x="21600" y="0"/>
                </a:lnTo>
                <a:close/>
              </a:path>
            </a:pathLst>
          </a:custGeom>
          <a:solidFill>
            <a:schemeClr val="hlink"/>
          </a:solidFill>
          <a:ln w="12700">
            <a:noFill/>
            <a:miter lim="800000"/>
            <a:headEnd type="none" w="lg" len="med"/>
            <a:tailEnd type="none" w="lg" len="med"/>
          </a:ln>
          <a:effectLst/>
        </p:spPr>
        <p:txBody>
          <a:bodyPr anchor="ctr">
            <a:spAutoFit/>
          </a:bodyPr>
          <a:lstStyle/>
          <a:p>
            <a:endParaRPr lang="en-US"/>
          </a:p>
        </p:txBody>
      </p:sp>
      <p:sp>
        <p:nvSpPr>
          <p:cNvPr id="103426" name="Rectangle 2"/>
          <p:cNvSpPr>
            <a:spLocks noGrp="1" noChangeArrowheads="1"/>
          </p:cNvSpPr>
          <p:nvPr>
            <p:ph type="title"/>
          </p:nvPr>
        </p:nvSpPr>
        <p:spPr>
          <a:effectLst/>
        </p:spPr>
        <p:txBody>
          <a:bodyPr/>
          <a:lstStyle/>
          <a:p>
            <a:r>
              <a:rPr lang="en-US"/>
              <a:t>Example: Manning Formula</a:t>
            </a:r>
          </a:p>
        </p:txBody>
      </p:sp>
      <p:sp>
        <p:nvSpPr>
          <p:cNvPr id="103427" name="Rectangle 3"/>
          <p:cNvSpPr>
            <a:spLocks noGrp="1" noChangeArrowheads="1"/>
          </p:cNvSpPr>
          <p:nvPr>
            <p:ph type="body" idx="1"/>
          </p:nvPr>
        </p:nvSpPr>
        <p:spPr/>
        <p:txBody>
          <a:bodyPr/>
          <a:lstStyle/>
          <a:p>
            <a:r>
              <a:rPr lang="en-US"/>
              <a:t>What is the flow capacity of a finished concrete channel that drops 1.2 m in 3 km? </a:t>
            </a:r>
          </a:p>
        </p:txBody>
      </p:sp>
      <p:sp>
        <p:nvSpPr>
          <p:cNvPr id="103428" name="Freeform 4"/>
          <p:cNvSpPr>
            <a:spLocks/>
          </p:cNvSpPr>
          <p:nvPr/>
        </p:nvSpPr>
        <p:spPr bwMode="auto">
          <a:xfrm>
            <a:off x="649288" y="3160713"/>
            <a:ext cx="7720012" cy="1343025"/>
          </a:xfrm>
          <a:custGeom>
            <a:avLst/>
            <a:gdLst/>
            <a:ahLst/>
            <a:cxnLst>
              <a:cxn ang="0">
                <a:pos x="0" y="0"/>
              </a:cxn>
              <a:cxn ang="0">
                <a:pos x="1654" y="846"/>
              </a:cxn>
              <a:cxn ang="0">
                <a:pos x="3272" y="846"/>
              </a:cxn>
              <a:cxn ang="0">
                <a:pos x="4863" y="27"/>
              </a:cxn>
            </a:cxnLst>
            <a:rect l="0" t="0" r="r" b="b"/>
            <a:pathLst>
              <a:path w="4863" h="846">
                <a:moveTo>
                  <a:pt x="0" y="0"/>
                </a:moveTo>
                <a:lnTo>
                  <a:pt x="1654" y="846"/>
                </a:lnTo>
                <a:lnTo>
                  <a:pt x="3272" y="846"/>
                </a:lnTo>
                <a:lnTo>
                  <a:pt x="4863" y="27"/>
                </a:lnTo>
              </a:path>
            </a:pathLst>
          </a:custGeom>
          <a:noFill/>
          <a:ln w="57150" cap="flat" cmpd="sng">
            <a:solidFill>
              <a:schemeClr val="accent1"/>
            </a:solidFill>
            <a:prstDash val="solid"/>
            <a:round/>
            <a:headEnd type="none" w="lg" len="med"/>
            <a:tailEnd type="none" w="lg" len="med"/>
          </a:ln>
          <a:effectLst/>
        </p:spPr>
        <p:txBody>
          <a:bodyPr wrap="none" anchor="ctr">
            <a:spAutoFit/>
          </a:bodyPr>
          <a:lstStyle/>
          <a:p>
            <a:endParaRPr lang="en-US"/>
          </a:p>
        </p:txBody>
      </p:sp>
      <p:sp>
        <p:nvSpPr>
          <p:cNvPr id="103433" name="Text Box 9"/>
          <p:cNvSpPr txBox="1">
            <a:spLocks noChangeArrowheads="1"/>
          </p:cNvSpPr>
          <p:nvPr/>
        </p:nvSpPr>
        <p:spPr bwMode="auto">
          <a:xfrm>
            <a:off x="727075" y="3438525"/>
            <a:ext cx="336550" cy="457200"/>
          </a:xfrm>
          <a:prstGeom prst="rect">
            <a:avLst/>
          </a:prstGeom>
          <a:noFill/>
          <a:ln w="12700">
            <a:noFill/>
            <a:miter lim="800000"/>
            <a:headEnd type="none" w="lg" len="med"/>
            <a:tailEnd type="none" w="lg" len="med"/>
          </a:ln>
          <a:effectLst/>
        </p:spPr>
        <p:txBody>
          <a:bodyPr wrap="none" anchor="ctr">
            <a:spAutoFit/>
          </a:bodyPr>
          <a:lstStyle/>
          <a:p>
            <a:pPr algn="ctr"/>
            <a:r>
              <a:rPr lang="en-US" sz="2400"/>
              <a:t>1</a:t>
            </a:r>
          </a:p>
        </p:txBody>
      </p:sp>
      <p:sp>
        <p:nvSpPr>
          <p:cNvPr id="103434" name="Text Box 10"/>
          <p:cNvSpPr txBox="1">
            <a:spLocks noChangeArrowheads="1"/>
          </p:cNvSpPr>
          <p:nvPr/>
        </p:nvSpPr>
        <p:spPr bwMode="auto">
          <a:xfrm>
            <a:off x="1449388" y="3929063"/>
            <a:ext cx="336550" cy="457200"/>
          </a:xfrm>
          <a:prstGeom prst="rect">
            <a:avLst/>
          </a:prstGeom>
          <a:noFill/>
          <a:ln w="12700">
            <a:noFill/>
            <a:miter lim="800000"/>
            <a:headEnd type="none" w="lg" len="med"/>
            <a:tailEnd type="none" w="lg" len="med"/>
          </a:ln>
          <a:effectLst/>
        </p:spPr>
        <p:txBody>
          <a:bodyPr wrap="none" anchor="ctr">
            <a:spAutoFit/>
          </a:bodyPr>
          <a:lstStyle/>
          <a:p>
            <a:pPr algn="ctr"/>
            <a:r>
              <a:rPr lang="en-US" sz="2400"/>
              <a:t>2</a:t>
            </a:r>
          </a:p>
        </p:txBody>
      </p:sp>
      <p:grpSp>
        <p:nvGrpSpPr>
          <p:cNvPr id="103438" name="Group 14"/>
          <p:cNvGrpSpPr>
            <a:grpSpLocks/>
          </p:cNvGrpSpPr>
          <p:nvPr/>
        </p:nvGrpSpPr>
        <p:grpSpPr bwMode="auto">
          <a:xfrm>
            <a:off x="1095375" y="3406775"/>
            <a:ext cx="1027113" cy="520700"/>
            <a:chOff x="1418" y="2146"/>
            <a:chExt cx="647" cy="328"/>
          </a:xfrm>
        </p:grpSpPr>
        <p:sp>
          <p:nvSpPr>
            <p:cNvPr id="103430" name="Line 6"/>
            <p:cNvSpPr>
              <a:spLocks noChangeShapeType="1"/>
            </p:cNvSpPr>
            <p:nvPr/>
          </p:nvSpPr>
          <p:spPr bwMode="auto">
            <a:xfrm>
              <a:off x="1418" y="2146"/>
              <a:ext cx="0" cy="318"/>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nvGrpSpPr>
            <p:cNvPr id="103437" name="Group 13"/>
            <p:cNvGrpSpPr>
              <a:grpSpLocks/>
            </p:cNvGrpSpPr>
            <p:nvPr/>
          </p:nvGrpSpPr>
          <p:grpSpPr bwMode="auto">
            <a:xfrm>
              <a:off x="1428" y="2474"/>
              <a:ext cx="637" cy="0"/>
              <a:chOff x="1382" y="3201"/>
              <a:chExt cx="637" cy="0"/>
            </a:xfrm>
          </p:grpSpPr>
          <p:sp>
            <p:nvSpPr>
              <p:cNvPr id="103435" name="Line 11"/>
              <p:cNvSpPr>
                <a:spLocks noChangeShapeType="1"/>
              </p:cNvSpPr>
              <p:nvPr/>
            </p:nvSpPr>
            <p:spPr bwMode="auto">
              <a:xfrm rot="-5400000">
                <a:off x="1541" y="3042"/>
                <a:ext cx="0" cy="318"/>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3436" name="Line 12"/>
              <p:cNvSpPr>
                <a:spLocks noChangeShapeType="1"/>
              </p:cNvSpPr>
              <p:nvPr/>
            </p:nvSpPr>
            <p:spPr bwMode="auto">
              <a:xfrm rot="-5400000">
                <a:off x="1860" y="3042"/>
                <a:ext cx="0" cy="318"/>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sp>
        <p:nvSpPr>
          <p:cNvPr id="103439" name="Line 15"/>
          <p:cNvSpPr>
            <a:spLocks noChangeShapeType="1"/>
          </p:cNvSpPr>
          <p:nvPr/>
        </p:nvSpPr>
        <p:spPr bwMode="auto">
          <a:xfrm>
            <a:off x="3275013" y="4560888"/>
            <a:ext cx="0" cy="490537"/>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3440" name="Line 16"/>
          <p:cNvSpPr>
            <a:spLocks noChangeShapeType="1"/>
          </p:cNvSpPr>
          <p:nvPr/>
        </p:nvSpPr>
        <p:spPr bwMode="auto">
          <a:xfrm>
            <a:off x="5837238" y="4568825"/>
            <a:ext cx="0" cy="490538"/>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3441" name="Line 17"/>
          <p:cNvSpPr>
            <a:spLocks noChangeShapeType="1"/>
          </p:cNvSpPr>
          <p:nvPr/>
        </p:nvSpPr>
        <p:spPr bwMode="auto">
          <a:xfrm>
            <a:off x="3275013" y="4776788"/>
            <a:ext cx="2568575" cy="0"/>
          </a:xfrm>
          <a:prstGeom prst="line">
            <a:avLst/>
          </a:prstGeom>
          <a:noFill/>
          <a:ln w="12700">
            <a:solidFill>
              <a:schemeClr val="tx1"/>
            </a:solidFill>
            <a:round/>
            <a:headEnd type="triangle" w="lg" len="med"/>
            <a:tailEnd type="triangle" w="lg" len="med"/>
          </a:ln>
          <a:effectLst/>
        </p:spPr>
        <p:txBody>
          <a:bodyPr wrap="none" anchor="ctr">
            <a:spAutoFit/>
          </a:bodyPr>
          <a:lstStyle/>
          <a:p>
            <a:endParaRPr lang="en-US"/>
          </a:p>
        </p:txBody>
      </p:sp>
      <p:sp>
        <p:nvSpPr>
          <p:cNvPr id="103442" name="Text Box 18"/>
          <p:cNvSpPr txBox="1">
            <a:spLocks noChangeArrowheads="1"/>
          </p:cNvSpPr>
          <p:nvPr/>
        </p:nvSpPr>
        <p:spPr bwMode="auto">
          <a:xfrm>
            <a:off x="4164013" y="4591050"/>
            <a:ext cx="649287" cy="457200"/>
          </a:xfrm>
          <a:prstGeom prst="rect">
            <a:avLst/>
          </a:prstGeom>
          <a:solidFill>
            <a:schemeClr val="bg1"/>
          </a:solidFill>
          <a:ln w="12700">
            <a:noFill/>
            <a:miter lim="800000"/>
            <a:headEnd type="none" w="lg" len="med"/>
            <a:tailEnd type="none" w="lg" len="med"/>
          </a:ln>
          <a:effectLst/>
        </p:spPr>
        <p:txBody>
          <a:bodyPr wrap="none" anchor="ctr">
            <a:spAutoFit/>
          </a:bodyPr>
          <a:lstStyle/>
          <a:p>
            <a:pPr algn="ctr"/>
            <a:r>
              <a:rPr lang="en-US" sz="2400"/>
              <a:t>3 m</a:t>
            </a:r>
          </a:p>
        </p:txBody>
      </p:sp>
      <p:sp>
        <p:nvSpPr>
          <p:cNvPr id="103443" name="Line 19"/>
          <p:cNvSpPr>
            <a:spLocks noChangeShapeType="1"/>
          </p:cNvSpPr>
          <p:nvPr/>
        </p:nvSpPr>
        <p:spPr bwMode="auto">
          <a:xfrm>
            <a:off x="8139113" y="3392488"/>
            <a:ext cx="519112"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3444" name="Line 20"/>
          <p:cNvSpPr>
            <a:spLocks noChangeShapeType="1"/>
          </p:cNvSpPr>
          <p:nvPr/>
        </p:nvSpPr>
        <p:spPr bwMode="auto">
          <a:xfrm>
            <a:off x="6054725" y="4497388"/>
            <a:ext cx="2582863"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3445" name="Line 21"/>
          <p:cNvSpPr>
            <a:spLocks noChangeShapeType="1"/>
          </p:cNvSpPr>
          <p:nvPr/>
        </p:nvSpPr>
        <p:spPr bwMode="auto">
          <a:xfrm>
            <a:off x="8369300" y="3392488"/>
            <a:ext cx="0" cy="111125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3446" name="Text Box 22"/>
          <p:cNvSpPr txBox="1">
            <a:spLocks noChangeArrowheads="1"/>
          </p:cNvSpPr>
          <p:nvPr/>
        </p:nvSpPr>
        <p:spPr bwMode="auto">
          <a:xfrm>
            <a:off x="7940675" y="3646488"/>
            <a:ext cx="877888" cy="457200"/>
          </a:xfrm>
          <a:prstGeom prst="rect">
            <a:avLst/>
          </a:prstGeom>
          <a:solidFill>
            <a:schemeClr val="bg1"/>
          </a:solidFill>
          <a:ln w="12700">
            <a:noFill/>
            <a:miter lim="800000"/>
            <a:headEnd type="none" w="lg" len="med"/>
            <a:tailEnd type="none" w="lg" len="med"/>
          </a:ln>
          <a:effectLst/>
        </p:spPr>
        <p:txBody>
          <a:bodyPr wrap="none" anchor="ctr">
            <a:spAutoFit/>
          </a:bodyPr>
          <a:lstStyle/>
          <a:p>
            <a:pPr algn="ctr"/>
            <a:r>
              <a:rPr lang="en-US" sz="2400"/>
              <a:t>1.5 m</a:t>
            </a:r>
          </a:p>
        </p:txBody>
      </p:sp>
      <p:sp>
        <p:nvSpPr>
          <p:cNvPr id="103447" name="AutoShape 23">
            <a:hlinkClick r:id="rId3" action="ppaction://hlinksldjump" highlightClick="1"/>
          </p:cNvPr>
          <p:cNvSpPr>
            <a:spLocks noChangeArrowheads="1"/>
          </p:cNvSpPr>
          <p:nvPr/>
        </p:nvSpPr>
        <p:spPr bwMode="auto">
          <a:xfrm>
            <a:off x="7905750" y="6334125"/>
            <a:ext cx="1235075" cy="523875"/>
          </a:xfrm>
          <a:prstGeom prst="actionButtonBlank">
            <a:avLst/>
          </a:prstGeom>
          <a:noFill/>
          <a:ln w="12700">
            <a:solidFill>
              <a:schemeClr val="folHlink"/>
            </a:solidFill>
            <a:miter lim="800000"/>
            <a:headEnd type="none" w="lg" len="med"/>
            <a:tailEnd type="none" w="lg" len="med"/>
          </a:ln>
          <a:effectLst/>
        </p:spPr>
        <p:txBody>
          <a:bodyPr wrap="none" anchor="ctr">
            <a:spAutoFit/>
          </a:bodyPr>
          <a:lstStyle/>
          <a:p>
            <a:pPr algn="ctr"/>
            <a:r>
              <a:rPr lang="en-US" sz="2400">
                <a:solidFill>
                  <a:schemeClr val="folHlink"/>
                </a:solidFill>
              </a:rPr>
              <a:t>solution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034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447" grpId="0" animBg="1" autoUpdateAnimBg="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074" name="Rectangle 2"/>
          <p:cNvSpPr>
            <a:spLocks noGrp="1" noChangeArrowheads="1"/>
          </p:cNvSpPr>
          <p:nvPr>
            <p:ph type="title"/>
          </p:nvPr>
        </p:nvSpPr>
        <p:spPr>
          <a:effectLst/>
        </p:spPr>
        <p:txBody>
          <a:bodyPr/>
          <a:lstStyle/>
          <a:p>
            <a:r>
              <a:rPr lang="en-US"/>
              <a:t>Depth as f(Q)</a:t>
            </a:r>
          </a:p>
        </p:txBody>
      </p:sp>
      <p:sp>
        <p:nvSpPr>
          <p:cNvPr id="259075" name="Rectangle 3"/>
          <p:cNvSpPr>
            <a:spLocks noGrp="1" noChangeArrowheads="1"/>
          </p:cNvSpPr>
          <p:nvPr>
            <p:ph type="body" idx="1"/>
          </p:nvPr>
        </p:nvSpPr>
        <p:spPr/>
        <p:txBody>
          <a:bodyPr/>
          <a:lstStyle/>
          <a:p>
            <a:r>
              <a:rPr lang="en-US"/>
              <a:t>Find the depth in the channel when the flow is 5 m</a:t>
            </a:r>
            <a:r>
              <a:rPr lang="en-US" baseline="30000"/>
              <a:t>3</a:t>
            </a:r>
            <a:r>
              <a:rPr lang="en-US"/>
              <a:t>/s</a:t>
            </a:r>
          </a:p>
          <a:p>
            <a:r>
              <a:rPr lang="en-US"/>
              <a:t>Hydraulic radius is function of depth</a:t>
            </a:r>
          </a:p>
          <a:p>
            <a:r>
              <a:rPr lang="en-US"/>
              <a:t>Area is a function of depth</a:t>
            </a:r>
          </a:p>
          <a:p>
            <a:r>
              <a:rPr lang="en-US"/>
              <a:t>Can’t solve explicitly</a:t>
            </a:r>
          </a:p>
          <a:p>
            <a:r>
              <a:rPr lang="en-US"/>
              <a:t>Use trial and error or solver</a:t>
            </a:r>
          </a:p>
        </p:txBody>
      </p:sp>
      <p:graphicFrame>
        <p:nvGraphicFramePr>
          <p:cNvPr id="259076" name="Object 4"/>
          <p:cNvGraphicFramePr>
            <a:graphicFrameLocks noChangeAspect="1"/>
          </p:cNvGraphicFramePr>
          <p:nvPr/>
        </p:nvGraphicFramePr>
        <p:xfrm>
          <a:off x="6689725" y="558800"/>
          <a:ext cx="1930400" cy="736600"/>
        </p:xfrm>
        <a:graphic>
          <a:graphicData uri="http://schemas.openxmlformats.org/presentationml/2006/ole">
            <p:oleObj spid="_x0000_s259076" name="Equation" r:id="rId4" imgW="1930320" imgH="736560" progId="Equation.DSMT4">
              <p:embed/>
            </p:oleObj>
          </a:graphicData>
        </a:graphic>
      </p:graphicFrame>
      <p:pic>
        <p:nvPicPr>
          <p:cNvPr id="259077" name="Picture 5" descr="Hydraulic jump photo">
            <a:hlinkClick r:id="rId5" action="ppaction://hlinksldjump"/>
          </p:cNvPr>
          <p:cNvPicPr>
            <a:picLocks noChangeAspect="1" noChangeArrowheads="1"/>
          </p:cNvPicPr>
          <p:nvPr/>
        </p:nvPicPr>
        <p:blipFill>
          <a:blip r:embed="rId6" cstate="print"/>
          <a:srcRect l="21910" t="41566" b="38963"/>
          <a:stretch>
            <a:fillRect/>
          </a:stretch>
        </p:blipFill>
        <p:spPr bwMode="auto">
          <a:xfrm>
            <a:off x="6172200" y="6300788"/>
            <a:ext cx="2971800" cy="557212"/>
          </a:xfrm>
          <a:prstGeom prst="rect">
            <a:avLst/>
          </a:prstGeom>
          <a:noFill/>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82" name="Rectangle 2"/>
          <p:cNvSpPr>
            <a:spLocks noGrp="1" noChangeArrowheads="1"/>
          </p:cNvSpPr>
          <p:nvPr>
            <p:ph type="title"/>
          </p:nvPr>
        </p:nvSpPr>
        <p:spPr>
          <a:noFill/>
          <a:ln/>
          <a:effectLst/>
        </p:spPr>
        <p:txBody>
          <a:bodyPr lIns="90488" tIns="44450" rIns="90488" bIns="44450" anchor="b"/>
          <a:lstStyle/>
          <a:p>
            <a:r>
              <a:rPr lang="en-US"/>
              <a:t>Open Channel Energy Relationships</a:t>
            </a:r>
          </a:p>
        </p:txBody>
      </p:sp>
      <p:graphicFrame>
        <p:nvGraphicFramePr>
          <p:cNvPr id="276483" name="Object 3">
            <a:hlinkClick r:id="" action="ppaction://ole?verb=0"/>
          </p:cNvPr>
          <p:cNvGraphicFramePr>
            <a:graphicFrameLocks/>
          </p:cNvGraphicFramePr>
          <p:nvPr/>
        </p:nvGraphicFramePr>
        <p:xfrm>
          <a:off x="676275" y="2041525"/>
          <a:ext cx="4554538" cy="808038"/>
        </p:xfrm>
        <a:graphic>
          <a:graphicData uri="http://schemas.openxmlformats.org/presentationml/2006/ole">
            <p:oleObj spid="_x0000_s276483" name="Equation" r:id="rId4" imgW="4572000" imgH="825480" progId="Equation.DSMT4">
              <p:embed/>
            </p:oleObj>
          </a:graphicData>
        </a:graphic>
      </p:graphicFrame>
      <p:graphicFrame>
        <p:nvGraphicFramePr>
          <p:cNvPr id="276484" name="Object 4">
            <a:hlinkClick r:id="" action="ppaction://ole?verb=0"/>
          </p:cNvPr>
          <p:cNvGraphicFramePr>
            <a:graphicFrameLocks/>
          </p:cNvGraphicFramePr>
          <p:nvPr/>
        </p:nvGraphicFramePr>
        <p:xfrm>
          <a:off x="758825" y="4175125"/>
          <a:ext cx="3981450" cy="808038"/>
        </p:xfrm>
        <a:graphic>
          <a:graphicData uri="http://schemas.openxmlformats.org/presentationml/2006/ole">
            <p:oleObj spid="_x0000_s276484" name="Equation" r:id="rId5" imgW="4000320" imgH="825480" progId="Equation.DSMT4">
              <p:embed/>
            </p:oleObj>
          </a:graphicData>
        </a:graphic>
      </p:graphicFrame>
      <p:sp>
        <p:nvSpPr>
          <p:cNvPr id="276485" name="Rectangle 5"/>
          <p:cNvSpPr>
            <a:spLocks noChangeArrowheads="1"/>
          </p:cNvSpPr>
          <p:nvPr/>
        </p:nvSpPr>
        <p:spPr bwMode="auto">
          <a:xfrm>
            <a:off x="5392738" y="3617913"/>
            <a:ext cx="3362325" cy="454025"/>
          </a:xfrm>
          <a:prstGeom prst="rect">
            <a:avLst/>
          </a:prstGeom>
          <a:noFill/>
          <a:ln w="12700">
            <a:noFill/>
            <a:miter lim="800000"/>
            <a:headEnd/>
            <a:tailEnd/>
          </a:ln>
          <a:effectLst/>
        </p:spPr>
        <p:txBody>
          <a:bodyPr lIns="90488" tIns="44450" rIns="90488" bIns="44450">
            <a:spAutoFit/>
          </a:bodyPr>
          <a:lstStyle/>
          <a:p>
            <a:pPr>
              <a:spcBef>
                <a:spcPct val="50000"/>
              </a:spcBef>
            </a:pPr>
            <a:r>
              <a:rPr lang="en-US" sz="2400"/>
              <a:t>Turbulent flow (</a:t>
            </a:r>
            <a:r>
              <a:rPr lang="en-US" sz="2400">
                <a:latin typeface="Symbol" pitchFamily="18" charset="2"/>
              </a:rPr>
              <a:t></a:t>
            </a:r>
            <a:r>
              <a:rPr lang="en-US" sz="2400"/>
              <a:t> </a:t>
            </a:r>
            <a:r>
              <a:rPr lang="en-US" sz="2400">
                <a:latin typeface="Symbol" pitchFamily="18" charset="2"/>
                <a:sym typeface="Symbol" pitchFamily="18" charset="2"/>
              </a:rPr>
              <a:t></a:t>
            </a:r>
            <a:r>
              <a:rPr lang="en-US" sz="2400">
                <a:sym typeface="Times New Roman" pitchFamily="18" charset="0"/>
              </a:rPr>
              <a:t> </a:t>
            </a:r>
            <a:r>
              <a:rPr lang="en-US" sz="2400"/>
              <a:t>1)</a:t>
            </a:r>
          </a:p>
        </p:txBody>
      </p:sp>
      <p:sp>
        <p:nvSpPr>
          <p:cNvPr id="276486" name="Rectangle 6"/>
          <p:cNvSpPr>
            <a:spLocks noChangeArrowheads="1"/>
          </p:cNvSpPr>
          <p:nvPr/>
        </p:nvSpPr>
        <p:spPr bwMode="auto">
          <a:xfrm>
            <a:off x="6764338" y="2433638"/>
            <a:ext cx="2105025" cy="638175"/>
          </a:xfrm>
          <a:prstGeom prst="rect">
            <a:avLst/>
          </a:prstGeom>
          <a:noFill/>
          <a:ln w="12700">
            <a:noFill/>
            <a:miter lim="800000"/>
            <a:headEnd/>
            <a:tailEnd/>
          </a:ln>
          <a:effectLst/>
        </p:spPr>
        <p:txBody>
          <a:bodyPr lIns="90488" tIns="44450" rIns="90488" bIns="44450">
            <a:spAutoFit/>
          </a:bodyPr>
          <a:lstStyle/>
          <a:p>
            <a:pPr>
              <a:spcBef>
                <a:spcPct val="50000"/>
              </a:spcBef>
            </a:pPr>
            <a:r>
              <a:rPr lang="en-US" sz="1800"/>
              <a:t>z - measured from horizontal datum</a:t>
            </a:r>
          </a:p>
        </p:txBody>
      </p:sp>
      <p:sp>
        <p:nvSpPr>
          <p:cNvPr id="276487" name="Rectangle 7"/>
          <p:cNvSpPr>
            <a:spLocks noChangeArrowheads="1"/>
          </p:cNvSpPr>
          <p:nvPr/>
        </p:nvSpPr>
        <p:spPr bwMode="auto">
          <a:xfrm>
            <a:off x="5532438" y="4295775"/>
            <a:ext cx="2689225" cy="454025"/>
          </a:xfrm>
          <a:prstGeom prst="rect">
            <a:avLst/>
          </a:prstGeom>
          <a:noFill/>
          <a:ln w="12700">
            <a:noFill/>
            <a:miter lim="800000"/>
            <a:headEnd/>
            <a:tailEnd/>
          </a:ln>
          <a:effectLst/>
        </p:spPr>
        <p:txBody>
          <a:bodyPr lIns="90488" tIns="44450" rIns="90488" bIns="44450">
            <a:spAutoFit/>
          </a:bodyPr>
          <a:lstStyle/>
          <a:p>
            <a:pPr>
              <a:spcBef>
                <a:spcPct val="50000"/>
              </a:spcBef>
            </a:pPr>
            <a:r>
              <a:rPr lang="en-US" sz="2400"/>
              <a:t>y - _____________</a:t>
            </a:r>
          </a:p>
        </p:txBody>
      </p:sp>
      <p:sp>
        <p:nvSpPr>
          <p:cNvPr id="276488" name="Text Box 8"/>
          <p:cNvSpPr txBox="1">
            <a:spLocks noChangeArrowheads="1"/>
          </p:cNvSpPr>
          <p:nvPr/>
        </p:nvSpPr>
        <p:spPr bwMode="auto">
          <a:xfrm>
            <a:off x="6864350" y="1968500"/>
            <a:ext cx="1360488" cy="457200"/>
          </a:xfrm>
          <a:prstGeom prst="rect">
            <a:avLst/>
          </a:prstGeom>
          <a:noFill/>
          <a:ln w="12700">
            <a:noFill/>
            <a:miter lim="800000"/>
            <a:headEnd type="none" w="lg" len="med"/>
            <a:tailEnd type="none" w="lg" len="med"/>
          </a:ln>
          <a:effectLst/>
        </p:spPr>
        <p:txBody>
          <a:bodyPr wrap="none" anchor="ctr">
            <a:spAutoFit/>
          </a:bodyPr>
          <a:lstStyle/>
          <a:p>
            <a:pPr algn="ctr"/>
            <a:r>
              <a:rPr lang="en-US" sz="2400"/>
              <a:t>Pipe flow</a:t>
            </a:r>
          </a:p>
        </p:txBody>
      </p:sp>
      <p:sp>
        <p:nvSpPr>
          <p:cNvPr id="276489" name="Text Box 9"/>
          <p:cNvSpPr txBox="1">
            <a:spLocks noChangeArrowheads="1"/>
          </p:cNvSpPr>
          <p:nvPr/>
        </p:nvSpPr>
        <p:spPr bwMode="auto">
          <a:xfrm>
            <a:off x="912813" y="5092700"/>
            <a:ext cx="5200650" cy="457200"/>
          </a:xfrm>
          <a:prstGeom prst="rect">
            <a:avLst/>
          </a:prstGeom>
          <a:noFill/>
          <a:ln w="12700">
            <a:noFill/>
            <a:miter lim="800000"/>
            <a:headEnd type="none" w="lg" len="med"/>
            <a:tailEnd type="none" w="lg" len="med"/>
          </a:ln>
          <a:effectLst/>
        </p:spPr>
        <p:txBody>
          <a:bodyPr wrap="none" anchor="ctr">
            <a:spAutoFit/>
          </a:bodyPr>
          <a:lstStyle/>
          <a:p>
            <a:pPr algn="ctr"/>
            <a:r>
              <a:rPr lang="en-US" sz="2400"/>
              <a:t>Energy Equation for Open Channel Flow</a:t>
            </a:r>
          </a:p>
        </p:txBody>
      </p:sp>
      <p:graphicFrame>
        <p:nvGraphicFramePr>
          <p:cNvPr id="276490" name="Object 10">
            <a:hlinkClick r:id="" action="ppaction://ole?verb=0"/>
          </p:cNvPr>
          <p:cNvGraphicFramePr>
            <a:graphicFrameLocks/>
          </p:cNvGraphicFramePr>
          <p:nvPr/>
        </p:nvGraphicFramePr>
        <p:xfrm>
          <a:off x="782638" y="5724525"/>
          <a:ext cx="3983037" cy="808038"/>
        </p:xfrm>
        <a:graphic>
          <a:graphicData uri="http://schemas.openxmlformats.org/presentationml/2006/ole">
            <p:oleObj spid="_x0000_s276490" name="Equation" r:id="rId6" imgW="4000320" imgH="825480" progId="Equation.DSMT4">
              <p:embed/>
            </p:oleObj>
          </a:graphicData>
        </a:graphic>
      </p:graphicFrame>
      <p:sp>
        <p:nvSpPr>
          <p:cNvPr id="276491" name="Oval 11"/>
          <p:cNvSpPr>
            <a:spLocks noChangeArrowheads="1"/>
          </p:cNvSpPr>
          <p:nvPr/>
        </p:nvSpPr>
        <p:spPr bwMode="auto">
          <a:xfrm>
            <a:off x="457200" y="2032000"/>
            <a:ext cx="1066800" cy="965200"/>
          </a:xfrm>
          <a:prstGeom prst="ellipse">
            <a:avLst/>
          </a:prstGeom>
          <a:noFill/>
          <a:ln w="28575">
            <a:solidFill>
              <a:schemeClr val="folHlink"/>
            </a:solidFill>
            <a:round/>
            <a:headEnd type="none" w="lg" len="med"/>
            <a:tailEnd type="none" w="lg" len="med"/>
          </a:ln>
          <a:effectLst/>
        </p:spPr>
        <p:txBody>
          <a:bodyPr wrap="none" anchor="ctr">
            <a:spAutoFit/>
          </a:bodyPr>
          <a:lstStyle/>
          <a:p>
            <a:endParaRPr lang="en-US"/>
          </a:p>
        </p:txBody>
      </p:sp>
      <p:sp>
        <p:nvSpPr>
          <p:cNvPr id="276492" name="Oval 12"/>
          <p:cNvSpPr>
            <a:spLocks noChangeArrowheads="1"/>
          </p:cNvSpPr>
          <p:nvPr/>
        </p:nvSpPr>
        <p:spPr bwMode="auto">
          <a:xfrm>
            <a:off x="622300" y="4038600"/>
            <a:ext cx="1320800" cy="965200"/>
          </a:xfrm>
          <a:prstGeom prst="ellipse">
            <a:avLst/>
          </a:prstGeom>
          <a:noFill/>
          <a:ln w="28575">
            <a:solidFill>
              <a:schemeClr val="folHlink"/>
            </a:solidFill>
            <a:round/>
            <a:headEnd type="none" w="lg" len="med"/>
            <a:tailEnd type="none" w="lg" len="med"/>
          </a:ln>
          <a:effectLst/>
        </p:spPr>
        <p:txBody>
          <a:bodyPr anchor="ctr">
            <a:spAutoFit/>
          </a:bodyPr>
          <a:lstStyle/>
          <a:p>
            <a:endParaRPr lang="en-US"/>
          </a:p>
        </p:txBody>
      </p:sp>
      <p:cxnSp>
        <p:nvCxnSpPr>
          <p:cNvPr id="276493" name="AutoShape 13"/>
          <p:cNvCxnSpPr>
            <a:cxnSpLocks noChangeShapeType="1"/>
            <a:stCxn id="276491" idx="3"/>
            <a:endCxn id="276492" idx="1"/>
          </p:cNvCxnSpPr>
          <p:nvPr/>
        </p:nvCxnSpPr>
        <p:spPr bwMode="auto">
          <a:xfrm rot="16200000" flipH="1">
            <a:off x="66675" y="3416300"/>
            <a:ext cx="1295400" cy="203200"/>
          </a:xfrm>
          <a:prstGeom prst="curvedConnector3">
            <a:avLst>
              <a:gd name="adj1" fmla="val 50000"/>
            </a:avLst>
          </a:prstGeom>
          <a:noFill/>
          <a:ln w="28575">
            <a:solidFill>
              <a:schemeClr val="folHlink"/>
            </a:solidFill>
            <a:round/>
            <a:headEnd type="none" w="lg" len="med"/>
            <a:tailEnd type="triangle" w="lg" len="med"/>
          </a:ln>
          <a:effectLst/>
        </p:spPr>
      </p:cxnSp>
      <p:sp>
        <p:nvSpPr>
          <p:cNvPr id="276494" name="Oval 14"/>
          <p:cNvSpPr>
            <a:spLocks noChangeArrowheads="1"/>
          </p:cNvSpPr>
          <p:nvPr/>
        </p:nvSpPr>
        <p:spPr bwMode="auto">
          <a:xfrm>
            <a:off x="2743200" y="2006600"/>
            <a:ext cx="939800" cy="965200"/>
          </a:xfrm>
          <a:prstGeom prst="ellipse">
            <a:avLst/>
          </a:prstGeom>
          <a:noFill/>
          <a:ln w="28575">
            <a:solidFill>
              <a:schemeClr val="folHlink"/>
            </a:solidFill>
            <a:round/>
            <a:headEnd type="none" w="lg" len="med"/>
            <a:tailEnd type="none" w="lg" len="med"/>
          </a:ln>
          <a:effectLst/>
        </p:spPr>
        <p:txBody>
          <a:bodyPr anchor="ctr">
            <a:spAutoFit/>
          </a:bodyPr>
          <a:lstStyle/>
          <a:p>
            <a:endParaRPr lang="en-US"/>
          </a:p>
        </p:txBody>
      </p:sp>
      <p:sp>
        <p:nvSpPr>
          <p:cNvPr id="276495" name="Oval 15"/>
          <p:cNvSpPr>
            <a:spLocks noChangeArrowheads="1"/>
          </p:cNvSpPr>
          <p:nvPr/>
        </p:nvSpPr>
        <p:spPr bwMode="auto">
          <a:xfrm>
            <a:off x="2781300" y="4013200"/>
            <a:ext cx="431800" cy="965200"/>
          </a:xfrm>
          <a:prstGeom prst="ellipse">
            <a:avLst/>
          </a:prstGeom>
          <a:noFill/>
          <a:ln w="28575">
            <a:solidFill>
              <a:schemeClr val="folHlink"/>
            </a:solidFill>
            <a:round/>
            <a:headEnd type="none" w="lg" len="med"/>
            <a:tailEnd type="none" w="lg" len="med"/>
          </a:ln>
          <a:effectLst/>
        </p:spPr>
        <p:txBody>
          <a:bodyPr anchor="ctr">
            <a:spAutoFit/>
          </a:bodyPr>
          <a:lstStyle/>
          <a:p>
            <a:endParaRPr lang="en-US"/>
          </a:p>
        </p:txBody>
      </p:sp>
      <p:cxnSp>
        <p:nvCxnSpPr>
          <p:cNvPr id="276496" name="AutoShape 16"/>
          <p:cNvCxnSpPr>
            <a:cxnSpLocks noChangeShapeType="1"/>
            <a:stCxn id="276494" idx="4"/>
            <a:endCxn id="276495" idx="0"/>
          </p:cNvCxnSpPr>
          <p:nvPr/>
        </p:nvCxnSpPr>
        <p:spPr bwMode="auto">
          <a:xfrm rot="5400000">
            <a:off x="2598737" y="3384551"/>
            <a:ext cx="1012825" cy="215900"/>
          </a:xfrm>
          <a:prstGeom prst="curvedConnector3">
            <a:avLst>
              <a:gd name="adj1" fmla="val 50000"/>
            </a:avLst>
          </a:prstGeom>
          <a:noFill/>
          <a:ln w="28575">
            <a:solidFill>
              <a:schemeClr val="folHlink"/>
            </a:solidFill>
            <a:round/>
            <a:headEnd type="none" w="lg" len="med"/>
            <a:tailEnd type="triangle" w="lg" len="med"/>
          </a:ln>
          <a:effectLst/>
        </p:spPr>
      </p:cxnSp>
      <p:sp>
        <p:nvSpPr>
          <p:cNvPr id="276497" name="Oval 17"/>
          <p:cNvSpPr>
            <a:spLocks noChangeArrowheads="1"/>
          </p:cNvSpPr>
          <p:nvPr/>
        </p:nvSpPr>
        <p:spPr bwMode="auto">
          <a:xfrm>
            <a:off x="4851400" y="2260600"/>
            <a:ext cx="406400" cy="431800"/>
          </a:xfrm>
          <a:prstGeom prst="ellipse">
            <a:avLst/>
          </a:prstGeom>
          <a:noFill/>
          <a:ln w="28575">
            <a:solidFill>
              <a:schemeClr val="folHlink"/>
            </a:solidFill>
            <a:round/>
            <a:headEnd type="none" w="lg" len="med"/>
            <a:tailEnd type="none" w="lg" len="med"/>
          </a:ln>
          <a:effectLst/>
        </p:spPr>
        <p:txBody>
          <a:bodyPr anchor="ctr">
            <a:spAutoFit/>
          </a:bodyPr>
          <a:lstStyle/>
          <a:p>
            <a:endParaRPr lang="en-US"/>
          </a:p>
        </p:txBody>
      </p:sp>
      <p:sp>
        <p:nvSpPr>
          <p:cNvPr id="276498" name="Oval 18"/>
          <p:cNvSpPr>
            <a:spLocks noChangeArrowheads="1"/>
          </p:cNvSpPr>
          <p:nvPr/>
        </p:nvSpPr>
        <p:spPr bwMode="auto">
          <a:xfrm>
            <a:off x="4025900" y="4267200"/>
            <a:ext cx="822325" cy="609600"/>
          </a:xfrm>
          <a:prstGeom prst="ellipse">
            <a:avLst/>
          </a:prstGeom>
          <a:noFill/>
          <a:ln w="28575">
            <a:solidFill>
              <a:schemeClr val="folHlink"/>
            </a:solidFill>
            <a:round/>
            <a:headEnd type="none" w="lg" len="med"/>
            <a:tailEnd type="none" w="lg" len="med"/>
          </a:ln>
          <a:effectLst/>
        </p:spPr>
        <p:txBody>
          <a:bodyPr anchor="ctr">
            <a:spAutoFit/>
          </a:bodyPr>
          <a:lstStyle/>
          <a:p>
            <a:endParaRPr lang="en-US"/>
          </a:p>
        </p:txBody>
      </p:sp>
      <p:cxnSp>
        <p:nvCxnSpPr>
          <p:cNvPr id="276499" name="AutoShape 19"/>
          <p:cNvCxnSpPr>
            <a:cxnSpLocks noChangeShapeType="1"/>
            <a:stCxn id="276497" idx="4"/>
            <a:endCxn id="276498" idx="0"/>
          </p:cNvCxnSpPr>
          <p:nvPr/>
        </p:nvCxnSpPr>
        <p:spPr bwMode="auto">
          <a:xfrm flipH="1">
            <a:off x="4437063" y="2706688"/>
            <a:ext cx="617537" cy="1546225"/>
          </a:xfrm>
          <a:prstGeom prst="straightConnector1">
            <a:avLst/>
          </a:prstGeom>
          <a:noFill/>
          <a:ln w="28575">
            <a:solidFill>
              <a:schemeClr val="folHlink"/>
            </a:solidFill>
            <a:round/>
            <a:headEnd type="none" w="lg" len="med"/>
            <a:tailEnd type="triangle" w="lg" len="med"/>
          </a:ln>
          <a:effectLst/>
        </p:spPr>
      </p:cxnSp>
      <p:sp>
        <p:nvSpPr>
          <p:cNvPr id="276500" name="Rectangle 20"/>
          <p:cNvSpPr>
            <a:spLocks noChangeArrowheads="1"/>
          </p:cNvSpPr>
          <p:nvPr/>
        </p:nvSpPr>
        <p:spPr bwMode="auto">
          <a:xfrm>
            <a:off x="985838" y="3309938"/>
            <a:ext cx="5000625" cy="454025"/>
          </a:xfrm>
          <a:prstGeom prst="rect">
            <a:avLst/>
          </a:prstGeom>
          <a:noFill/>
          <a:ln w="12700">
            <a:noFill/>
            <a:miter lim="800000"/>
            <a:headEnd/>
            <a:tailEnd/>
          </a:ln>
          <a:effectLst/>
        </p:spPr>
        <p:txBody>
          <a:bodyPr lIns="90488" tIns="44450" rIns="90488" bIns="44450">
            <a:spAutoFit/>
          </a:bodyPr>
          <a:lstStyle/>
          <a:p>
            <a:pPr>
              <a:spcBef>
                <a:spcPct val="50000"/>
              </a:spcBef>
            </a:pPr>
            <a:r>
              <a:rPr lang="en-US" sz="2400"/>
              <a:t>From diagram</a:t>
            </a:r>
          </a:p>
        </p:txBody>
      </p:sp>
      <p:pic>
        <p:nvPicPr>
          <p:cNvPr id="276501" name="Picture 21"/>
          <p:cNvPicPr>
            <a:picLocks noChangeAspect="1" noChangeArrowheads="1"/>
          </p:cNvPicPr>
          <p:nvPr/>
        </p:nvPicPr>
        <p:blipFill>
          <a:blip r:embed="rId7" cstate="print"/>
          <a:srcRect/>
          <a:stretch>
            <a:fillRect/>
          </a:stretch>
        </p:blipFill>
        <p:spPr bwMode="auto">
          <a:xfrm>
            <a:off x="6026150" y="4822825"/>
            <a:ext cx="3165475" cy="2049463"/>
          </a:xfrm>
          <a:prstGeom prst="rect">
            <a:avLst/>
          </a:prstGeom>
          <a:noFill/>
          <a:ln w="12700">
            <a:noFill/>
            <a:miter lim="800000"/>
            <a:headEnd type="none" w="lg" len="med"/>
            <a:tailEnd type="none" w="lg" len="med"/>
          </a:ln>
          <a:effectLst/>
        </p:spPr>
      </p:pic>
      <p:sp>
        <p:nvSpPr>
          <p:cNvPr id="276502" name="Rectangle 22"/>
          <p:cNvSpPr>
            <a:spLocks noChangeArrowheads="1"/>
          </p:cNvSpPr>
          <p:nvPr/>
        </p:nvSpPr>
        <p:spPr bwMode="auto">
          <a:xfrm>
            <a:off x="5913438" y="4254500"/>
            <a:ext cx="1825625" cy="457200"/>
          </a:xfrm>
          <a:prstGeom prst="rect">
            <a:avLst/>
          </a:prstGeom>
          <a:noFill/>
          <a:ln w="12700">
            <a:noFill/>
            <a:miter lim="800000"/>
            <a:headEnd type="none" w="lg" len="med"/>
            <a:tailEnd type="none" w="lg" len="med"/>
          </a:ln>
          <a:effectLst/>
        </p:spPr>
        <p:txBody>
          <a:bodyPr wrap="none">
            <a:spAutoFit/>
          </a:bodyPr>
          <a:lstStyle/>
          <a:p>
            <a:pPr>
              <a:spcBef>
                <a:spcPct val="50000"/>
              </a:spcBef>
            </a:pPr>
            <a:r>
              <a:rPr lang="en-US" sz="2400">
                <a:solidFill>
                  <a:schemeClr val="folHlink"/>
                </a:solidFill>
              </a:rPr>
              <a:t>depth of flow</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7649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27649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7649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27649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499"/>
                                          </p:stCondLst>
                                        </p:cTn>
                                        <p:tgtEl>
                                          <p:spTgt spid="27649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27649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27649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499"/>
                                          </p:stCondLst>
                                        </p:cTn>
                                        <p:tgtEl>
                                          <p:spTgt spid="27649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499"/>
                                          </p:stCondLst>
                                        </p:cTn>
                                        <p:tgtEl>
                                          <p:spTgt spid="27649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499"/>
                                          </p:stCondLst>
                                        </p:cTn>
                                        <p:tgtEl>
                                          <p:spTgt spid="27650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491" grpId="0" animBg="1"/>
      <p:bldP spid="276492" grpId="0" animBg="1"/>
      <p:bldP spid="276494" grpId="0" animBg="1"/>
      <p:bldP spid="276495" grpId="0" animBg="1"/>
      <p:bldP spid="276497" grpId="0" animBg="1"/>
      <p:bldP spid="276498" grpId="0" animBg="1"/>
      <p:bldP spid="276502" grpId="0" build="p" autoUpdateAnimBg="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506" name="Rectangle 2"/>
          <p:cNvSpPr>
            <a:spLocks noGrp="1" noChangeArrowheads="1"/>
          </p:cNvSpPr>
          <p:nvPr>
            <p:ph type="title"/>
          </p:nvPr>
        </p:nvSpPr>
        <p:spPr>
          <a:noFill/>
          <a:ln/>
          <a:effectLst/>
        </p:spPr>
        <p:txBody>
          <a:bodyPr lIns="90488" tIns="44450" rIns="90488" bIns="44450" anchor="b"/>
          <a:lstStyle/>
          <a:p>
            <a:r>
              <a:rPr lang="en-US"/>
              <a:t>Specific Energy</a:t>
            </a:r>
          </a:p>
        </p:txBody>
      </p:sp>
      <p:sp>
        <p:nvSpPr>
          <p:cNvPr id="277507" name="Rectangle 3"/>
          <p:cNvSpPr>
            <a:spLocks noGrp="1" noChangeArrowheads="1"/>
          </p:cNvSpPr>
          <p:nvPr>
            <p:ph type="body" idx="1"/>
          </p:nvPr>
        </p:nvSpPr>
        <p:spPr>
          <a:noFill/>
          <a:ln/>
        </p:spPr>
        <p:txBody>
          <a:bodyPr lIns="90488" tIns="44450" rIns="90488" bIns="44450"/>
          <a:lstStyle/>
          <a:p>
            <a:r>
              <a:rPr lang="en-US"/>
              <a:t>The sum of the depth of flow and the velocity head is the specific energy:</a:t>
            </a:r>
          </a:p>
        </p:txBody>
      </p:sp>
      <p:graphicFrame>
        <p:nvGraphicFramePr>
          <p:cNvPr id="277508" name="Object 4">
            <a:hlinkClick r:id="" action="ppaction://ole?verb=0"/>
          </p:cNvPr>
          <p:cNvGraphicFramePr>
            <a:graphicFrameLocks/>
          </p:cNvGraphicFramePr>
          <p:nvPr/>
        </p:nvGraphicFramePr>
        <p:xfrm>
          <a:off x="779463" y="3159125"/>
          <a:ext cx="1668462" cy="960438"/>
        </p:xfrm>
        <a:graphic>
          <a:graphicData uri="http://schemas.openxmlformats.org/presentationml/2006/ole">
            <p:oleObj spid="_x0000_s277508" name="Equation" r:id="rId4" imgW="1688760" imgH="977760" progId="Equation.DSMT4">
              <p:embed/>
            </p:oleObj>
          </a:graphicData>
        </a:graphic>
      </p:graphicFrame>
      <p:sp>
        <p:nvSpPr>
          <p:cNvPr id="277509" name="Rectangle 5"/>
          <p:cNvSpPr>
            <a:spLocks noChangeArrowheads="1"/>
          </p:cNvSpPr>
          <p:nvPr/>
        </p:nvSpPr>
        <p:spPr bwMode="auto">
          <a:xfrm>
            <a:off x="525463" y="5062538"/>
            <a:ext cx="6689725" cy="454025"/>
          </a:xfrm>
          <a:prstGeom prst="rect">
            <a:avLst/>
          </a:prstGeom>
          <a:noFill/>
          <a:ln w="12700">
            <a:noFill/>
            <a:miter lim="800000"/>
            <a:headEnd/>
            <a:tailEnd/>
          </a:ln>
          <a:effectLst/>
        </p:spPr>
        <p:txBody>
          <a:bodyPr lIns="90488" tIns="44450" rIns="90488" bIns="44450">
            <a:spAutoFit/>
          </a:bodyPr>
          <a:lstStyle/>
          <a:p>
            <a:pPr>
              <a:spcBef>
                <a:spcPct val="50000"/>
              </a:spcBef>
            </a:pPr>
            <a:r>
              <a:rPr lang="en-US" sz="2400"/>
              <a:t>If channel bottom is horizontal and no head loss</a:t>
            </a:r>
          </a:p>
        </p:txBody>
      </p:sp>
      <p:graphicFrame>
        <p:nvGraphicFramePr>
          <p:cNvPr id="277510" name="Object 6">
            <a:hlinkClick r:id="" action="ppaction://ole?verb=0"/>
          </p:cNvPr>
          <p:cNvGraphicFramePr>
            <a:graphicFrameLocks/>
          </p:cNvGraphicFramePr>
          <p:nvPr/>
        </p:nvGraphicFramePr>
        <p:xfrm>
          <a:off x="779463" y="5456238"/>
          <a:ext cx="1084262" cy="352425"/>
        </p:xfrm>
        <a:graphic>
          <a:graphicData uri="http://schemas.openxmlformats.org/presentationml/2006/ole">
            <p:oleObj spid="_x0000_s277510" name="Equation" r:id="rId5" imgW="1104840" imgH="368280" progId="Equation.DSMT4">
              <p:embed/>
            </p:oleObj>
          </a:graphicData>
        </a:graphic>
      </p:graphicFrame>
      <p:sp>
        <p:nvSpPr>
          <p:cNvPr id="277511" name="Rectangle 7"/>
          <p:cNvSpPr>
            <a:spLocks noChangeArrowheads="1"/>
          </p:cNvSpPr>
          <p:nvPr/>
        </p:nvSpPr>
        <p:spPr bwMode="auto">
          <a:xfrm>
            <a:off x="4249738" y="3233738"/>
            <a:ext cx="2930525" cy="454025"/>
          </a:xfrm>
          <a:prstGeom prst="rect">
            <a:avLst/>
          </a:prstGeom>
          <a:noFill/>
          <a:ln w="12700">
            <a:noFill/>
            <a:miter lim="800000"/>
            <a:headEnd/>
            <a:tailEnd/>
          </a:ln>
          <a:effectLst/>
        </p:spPr>
        <p:txBody>
          <a:bodyPr lIns="90488" tIns="44450" rIns="90488" bIns="44450">
            <a:spAutoFit/>
          </a:bodyPr>
          <a:lstStyle/>
          <a:p>
            <a:pPr>
              <a:spcBef>
                <a:spcPct val="50000"/>
              </a:spcBef>
            </a:pPr>
            <a:r>
              <a:rPr lang="en-US" sz="2400" i="1">
                <a:solidFill>
                  <a:schemeClr val="tx2"/>
                </a:solidFill>
              </a:rPr>
              <a:t>y</a:t>
            </a:r>
            <a:r>
              <a:rPr lang="en-US" sz="2400"/>
              <a:t> - _______ energy</a:t>
            </a:r>
          </a:p>
        </p:txBody>
      </p:sp>
      <p:graphicFrame>
        <p:nvGraphicFramePr>
          <p:cNvPr id="277512" name="Object 8">
            <a:hlinkClick r:id="" action="ppaction://ole?verb=0"/>
          </p:cNvPr>
          <p:cNvGraphicFramePr>
            <a:graphicFrameLocks/>
          </p:cNvGraphicFramePr>
          <p:nvPr/>
        </p:nvGraphicFramePr>
        <p:xfrm>
          <a:off x="4173538" y="3883025"/>
          <a:ext cx="390525" cy="960438"/>
        </p:xfrm>
        <a:graphic>
          <a:graphicData uri="http://schemas.openxmlformats.org/presentationml/2006/ole">
            <p:oleObj spid="_x0000_s277512" name="Equation" r:id="rId6" imgW="406080" imgH="977760" progId="Equation.DSMT4">
              <p:embed/>
            </p:oleObj>
          </a:graphicData>
        </a:graphic>
      </p:graphicFrame>
      <p:sp>
        <p:nvSpPr>
          <p:cNvPr id="277513" name="Rectangle 9"/>
          <p:cNvSpPr>
            <a:spLocks noChangeArrowheads="1"/>
          </p:cNvSpPr>
          <p:nvPr/>
        </p:nvSpPr>
        <p:spPr bwMode="auto">
          <a:xfrm>
            <a:off x="4513263" y="4119563"/>
            <a:ext cx="2330450" cy="454025"/>
          </a:xfrm>
          <a:prstGeom prst="rect">
            <a:avLst/>
          </a:prstGeom>
          <a:noFill/>
          <a:ln w="12700">
            <a:noFill/>
            <a:miter lim="800000"/>
            <a:headEnd/>
            <a:tailEnd/>
          </a:ln>
          <a:effectLst/>
        </p:spPr>
        <p:txBody>
          <a:bodyPr wrap="none" lIns="90488" tIns="44450" rIns="90488" bIns="44450">
            <a:spAutoFit/>
          </a:bodyPr>
          <a:lstStyle/>
          <a:p>
            <a:pPr>
              <a:spcBef>
                <a:spcPct val="50000"/>
              </a:spcBef>
            </a:pPr>
            <a:r>
              <a:rPr lang="en-US" sz="2400"/>
              <a:t>- _______ energy</a:t>
            </a:r>
          </a:p>
        </p:txBody>
      </p:sp>
      <p:sp>
        <p:nvSpPr>
          <p:cNvPr id="277514" name="Rectangle 10"/>
          <p:cNvSpPr>
            <a:spLocks noChangeArrowheads="1"/>
          </p:cNvSpPr>
          <p:nvPr/>
        </p:nvSpPr>
        <p:spPr bwMode="auto">
          <a:xfrm>
            <a:off x="525463" y="5837238"/>
            <a:ext cx="6689725" cy="454025"/>
          </a:xfrm>
          <a:prstGeom prst="rect">
            <a:avLst/>
          </a:prstGeom>
          <a:noFill/>
          <a:ln w="12700">
            <a:noFill/>
            <a:miter lim="800000"/>
            <a:headEnd/>
            <a:tailEnd/>
          </a:ln>
          <a:effectLst/>
        </p:spPr>
        <p:txBody>
          <a:bodyPr lIns="90488" tIns="44450" rIns="90488" bIns="44450">
            <a:spAutoFit/>
          </a:bodyPr>
          <a:lstStyle/>
          <a:p>
            <a:pPr>
              <a:spcBef>
                <a:spcPct val="50000"/>
              </a:spcBef>
            </a:pPr>
            <a:r>
              <a:rPr lang="en-US" sz="2400"/>
              <a:t>For a change in bottom elevation</a:t>
            </a:r>
          </a:p>
        </p:txBody>
      </p:sp>
      <p:graphicFrame>
        <p:nvGraphicFramePr>
          <p:cNvPr id="277515" name="Object 11">
            <a:hlinkClick r:id="" action="ppaction://ole?verb=0"/>
          </p:cNvPr>
          <p:cNvGraphicFramePr>
            <a:graphicFrameLocks/>
          </p:cNvGraphicFramePr>
          <p:nvPr/>
        </p:nvGraphicFramePr>
        <p:xfrm>
          <a:off x="873125" y="6264275"/>
          <a:ext cx="1330325" cy="363538"/>
        </p:xfrm>
        <a:graphic>
          <a:graphicData uri="http://schemas.openxmlformats.org/presentationml/2006/ole">
            <p:oleObj spid="_x0000_s277515" name="Equation" r:id="rId7" imgW="1346040" imgH="380880" progId="Equation.DSMT4">
              <p:embed/>
            </p:oleObj>
          </a:graphicData>
        </a:graphic>
      </p:graphicFrame>
      <p:graphicFrame>
        <p:nvGraphicFramePr>
          <p:cNvPr id="277516" name="Object 12">
            <a:hlinkClick r:id="" action="ppaction://ole?verb=0"/>
          </p:cNvPr>
          <p:cNvGraphicFramePr>
            <a:graphicFrameLocks/>
          </p:cNvGraphicFramePr>
          <p:nvPr/>
        </p:nvGraphicFramePr>
        <p:xfrm>
          <a:off x="779463" y="4495800"/>
          <a:ext cx="2693987" cy="373063"/>
        </p:xfrm>
        <a:graphic>
          <a:graphicData uri="http://schemas.openxmlformats.org/presentationml/2006/ole">
            <p:oleObj spid="_x0000_s277516" name="Equation" r:id="rId8" imgW="2705040" imgH="380880" progId="Equation.DSMT4">
              <p:embed/>
            </p:oleObj>
          </a:graphicData>
        </a:graphic>
      </p:graphicFrame>
      <p:sp>
        <p:nvSpPr>
          <p:cNvPr id="277517" name="Oval 13"/>
          <p:cNvSpPr>
            <a:spLocks noChangeArrowheads="1"/>
          </p:cNvSpPr>
          <p:nvPr/>
        </p:nvSpPr>
        <p:spPr bwMode="auto">
          <a:xfrm>
            <a:off x="1184275" y="6223000"/>
            <a:ext cx="427038" cy="431800"/>
          </a:xfrm>
          <a:prstGeom prst="ellipse">
            <a:avLst/>
          </a:prstGeom>
          <a:noFill/>
          <a:ln w="28575">
            <a:solidFill>
              <a:schemeClr val="folHlink"/>
            </a:solidFill>
            <a:round/>
            <a:headEnd type="none" w="lg" len="med"/>
            <a:tailEnd type="none" w="lg" len="med"/>
          </a:ln>
          <a:effectLst/>
        </p:spPr>
        <p:txBody>
          <a:bodyPr anchor="ctr">
            <a:spAutoFit/>
          </a:bodyPr>
          <a:lstStyle/>
          <a:p>
            <a:endParaRPr lang="en-US"/>
          </a:p>
        </p:txBody>
      </p:sp>
      <p:sp>
        <p:nvSpPr>
          <p:cNvPr id="277521" name="Rectangle 17"/>
          <p:cNvSpPr>
            <a:spLocks noChangeArrowheads="1"/>
          </p:cNvSpPr>
          <p:nvPr/>
        </p:nvSpPr>
        <p:spPr bwMode="auto">
          <a:xfrm>
            <a:off x="4676775" y="3246438"/>
            <a:ext cx="1247775" cy="457200"/>
          </a:xfrm>
          <a:prstGeom prst="rect">
            <a:avLst/>
          </a:prstGeom>
          <a:noFill/>
          <a:ln w="12700">
            <a:noFill/>
            <a:miter lim="800000"/>
            <a:headEnd type="none" w="lg" len="med"/>
            <a:tailEnd type="none" w="lg" len="med"/>
          </a:ln>
          <a:effectLst/>
        </p:spPr>
        <p:txBody>
          <a:bodyPr wrap="none">
            <a:spAutoFit/>
          </a:bodyPr>
          <a:lstStyle/>
          <a:p>
            <a:r>
              <a:rPr lang="en-US" sz="2400">
                <a:solidFill>
                  <a:schemeClr val="folHlink"/>
                </a:solidFill>
              </a:rPr>
              <a:t>potential</a:t>
            </a:r>
          </a:p>
        </p:txBody>
      </p:sp>
      <p:sp>
        <p:nvSpPr>
          <p:cNvPr id="277522" name="Rectangle 18"/>
          <p:cNvSpPr>
            <a:spLocks noChangeArrowheads="1"/>
          </p:cNvSpPr>
          <p:nvPr/>
        </p:nvSpPr>
        <p:spPr bwMode="auto">
          <a:xfrm>
            <a:off x="4848225" y="4135438"/>
            <a:ext cx="1011238" cy="457200"/>
          </a:xfrm>
          <a:prstGeom prst="rect">
            <a:avLst/>
          </a:prstGeom>
          <a:noFill/>
          <a:ln w="12700">
            <a:noFill/>
            <a:miter lim="800000"/>
            <a:headEnd type="none" w="lg" len="med"/>
            <a:tailEnd type="none" w="lg" len="med"/>
          </a:ln>
          <a:effectLst/>
        </p:spPr>
        <p:txBody>
          <a:bodyPr wrap="none">
            <a:spAutoFit/>
          </a:bodyPr>
          <a:lstStyle/>
          <a:p>
            <a:r>
              <a:rPr lang="en-US" sz="2400">
                <a:solidFill>
                  <a:schemeClr val="folHlink"/>
                </a:solidFill>
              </a:rPr>
              <a:t>kinetic</a:t>
            </a:r>
          </a:p>
        </p:txBody>
      </p:sp>
      <p:sp>
        <p:nvSpPr>
          <p:cNvPr id="277524" name="Line 20"/>
          <p:cNvSpPr>
            <a:spLocks noChangeShapeType="1"/>
          </p:cNvSpPr>
          <p:nvPr/>
        </p:nvSpPr>
        <p:spPr bwMode="auto">
          <a:xfrm>
            <a:off x="6699250" y="4951413"/>
            <a:ext cx="224790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277525" name="Freeform 21"/>
          <p:cNvSpPr>
            <a:spLocks/>
          </p:cNvSpPr>
          <p:nvPr/>
        </p:nvSpPr>
        <p:spPr bwMode="auto">
          <a:xfrm>
            <a:off x="6699250" y="6264275"/>
            <a:ext cx="2254250" cy="317500"/>
          </a:xfrm>
          <a:custGeom>
            <a:avLst/>
            <a:gdLst/>
            <a:ahLst/>
            <a:cxnLst>
              <a:cxn ang="0">
                <a:pos x="0" y="200"/>
              </a:cxn>
              <a:cxn ang="0">
                <a:pos x="324" y="200"/>
              </a:cxn>
              <a:cxn ang="0">
                <a:pos x="872" y="0"/>
              </a:cxn>
              <a:cxn ang="0">
                <a:pos x="1420" y="0"/>
              </a:cxn>
            </a:cxnLst>
            <a:rect l="0" t="0" r="r" b="b"/>
            <a:pathLst>
              <a:path w="1420" h="200">
                <a:moveTo>
                  <a:pt x="0" y="200"/>
                </a:moveTo>
                <a:lnTo>
                  <a:pt x="324" y="200"/>
                </a:lnTo>
                <a:cubicBezTo>
                  <a:pt x="480" y="196"/>
                  <a:pt x="644" y="4"/>
                  <a:pt x="872" y="0"/>
                </a:cubicBezTo>
                <a:cubicBezTo>
                  <a:pt x="1146" y="0"/>
                  <a:pt x="1420" y="0"/>
                  <a:pt x="1420" y="0"/>
                </a:cubicBez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277526" name="Freeform 22"/>
          <p:cNvSpPr>
            <a:spLocks/>
          </p:cNvSpPr>
          <p:nvPr/>
        </p:nvSpPr>
        <p:spPr bwMode="auto">
          <a:xfrm flipV="1">
            <a:off x="6699250" y="5070475"/>
            <a:ext cx="2254250" cy="76200"/>
          </a:xfrm>
          <a:custGeom>
            <a:avLst/>
            <a:gdLst/>
            <a:ahLst/>
            <a:cxnLst>
              <a:cxn ang="0">
                <a:pos x="0" y="200"/>
              </a:cxn>
              <a:cxn ang="0">
                <a:pos x="324" y="200"/>
              </a:cxn>
              <a:cxn ang="0">
                <a:pos x="872" y="0"/>
              </a:cxn>
              <a:cxn ang="0">
                <a:pos x="1420" y="0"/>
              </a:cxn>
            </a:cxnLst>
            <a:rect l="0" t="0" r="r" b="b"/>
            <a:pathLst>
              <a:path w="1420" h="200">
                <a:moveTo>
                  <a:pt x="0" y="200"/>
                </a:moveTo>
                <a:lnTo>
                  <a:pt x="324" y="200"/>
                </a:lnTo>
                <a:cubicBezTo>
                  <a:pt x="480" y="196"/>
                  <a:pt x="644" y="4"/>
                  <a:pt x="872" y="0"/>
                </a:cubicBezTo>
                <a:cubicBezTo>
                  <a:pt x="1146" y="0"/>
                  <a:pt x="1420" y="0"/>
                  <a:pt x="1420" y="0"/>
                </a:cubicBezTo>
              </a:path>
            </a:pathLst>
          </a:custGeom>
          <a:noFill/>
          <a:ln w="12700" cap="flat" cmpd="sng">
            <a:solidFill>
              <a:schemeClr val="tx1"/>
            </a:solidFill>
            <a:prstDash val="solid"/>
            <a:round/>
            <a:headEnd type="none" w="lg" len="med"/>
            <a:tailEnd type="none" w="lg" len="med"/>
          </a:ln>
          <a:effectLst/>
        </p:spPr>
        <p:txBody>
          <a:bodyPr anchor="ctr">
            <a:spAutoFit/>
          </a:bodyPr>
          <a:lstStyle/>
          <a:p>
            <a:endParaRPr lang="en-US"/>
          </a:p>
        </p:txBody>
      </p:sp>
      <p:graphicFrame>
        <p:nvGraphicFramePr>
          <p:cNvPr id="277527" name="Object 23">
            <a:hlinkClick r:id="" action="ppaction://ole?verb=0"/>
          </p:cNvPr>
          <p:cNvGraphicFramePr>
            <a:graphicFrameLocks/>
          </p:cNvGraphicFramePr>
          <p:nvPr/>
        </p:nvGraphicFramePr>
        <p:xfrm>
          <a:off x="8001000" y="6313488"/>
          <a:ext cx="187325" cy="265112"/>
        </p:xfrm>
        <a:graphic>
          <a:graphicData uri="http://schemas.openxmlformats.org/presentationml/2006/ole">
            <p:oleObj spid="_x0000_s277527" name="Equation" r:id="rId9" imgW="190440" imgH="279360" progId="Equation.DSMT4">
              <p:embed/>
            </p:oleObj>
          </a:graphicData>
        </a:graphic>
      </p:graphicFrame>
      <p:sp>
        <p:nvSpPr>
          <p:cNvPr id="277528" name="Line 24"/>
          <p:cNvSpPr>
            <a:spLocks noChangeShapeType="1"/>
          </p:cNvSpPr>
          <p:nvPr/>
        </p:nvSpPr>
        <p:spPr bwMode="auto">
          <a:xfrm>
            <a:off x="7459663" y="6583363"/>
            <a:ext cx="99218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77529" name="Text Box 25"/>
          <p:cNvSpPr txBox="1">
            <a:spLocks noChangeArrowheads="1"/>
          </p:cNvSpPr>
          <p:nvPr/>
        </p:nvSpPr>
        <p:spPr bwMode="auto">
          <a:xfrm>
            <a:off x="8020050" y="4338638"/>
            <a:ext cx="876300" cy="519112"/>
          </a:xfrm>
          <a:prstGeom prst="rect">
            <a:avLst/>
          </a:prstGeom>
          <a:noFill/>
          <a:ln w="12700">
            <a:noFill/>
            <a:miter lim="800000"/>
            <a:headEnd type="none" w="lg" len="med"/>
            <a:tailEnd type="none" w="lg" len="med"/>
          </a:ln>
          <a:effectLst/>
        </p:spPr>
        <p:txBody>
          <a:bodyPr wrap="none">
            <a:spAutoFit/>
          </a:bodyPr>
          <a:lstStyle/>
          <a:p>
            <a:r>
              <a:rPr lang="en-US"/>
              <a:t>EGL</a:t>
            </a:r>
          </a:p>
        </p:txBody>
      </p:sp>
      <p:sp>
        <p:nvSpPr>
          <p:cNvPr id="277530" name="Text Box 26"/>
          <p:cNvSpPr txBox="1">
            <a:spLocks noChangeArrowheads="1"/>
          </p:cNvSpPr>
          <p:nvPr/>
        </p:nvSpPr>
        <p:spPr bwMode="auto">
          <a:xfrm>
            <a:off x="6845300" y="5280025"/>
            <a:ext cx="915988" cy="519113"/>
          </a:xfrm>
          <a:prstGeom prst="rect">
            <a:avLst/>
          </a:prstGeom>
          <a:noFill/>
          <a:ln w="12700">
            <a:noFill/>
            <a:miter lim="800000"/>
            <a:headEnd type="none" w="lg" len="med"/>
            <a:tailEnd type="none" w="lg" len="med"/>
          </a:ln>
          <a:effectLst/>
        </p:spPr>
        <p:txBody>
          <a:bodyPr wrap="none">
            <a:spAutoFit/>
          </a:bodyPr>
          <a:lstStyle/>
          <a:p>
            <a:r>
              <a:rPr lang="en-US"/>
              <a:t>HGL</a:t>
            </a:r>
          </a:p>
        </p:txBody>
      </p:sp>
      <p:sp>
        <p:nvSpPr>
          <p:cNvPr id="277531" name="Line 27"/>
          <p:cNvSpPr>
            <a:spLocks noChangeShapeType="1"/>
          </p:cNvSpPr>
          <p:nvPr/>
        </p:nvSpPr>
        <p:spPr bwMode="auto">
          <a:xfrm flipH="1">
            <a:off x="8294688" y="4754563"/>
            <a:ext cx="52387" cy="157162"/>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277532" name="Line 28"/>
          <p:cNvSpPr>
            <a:spLocks noChangeShapeType="1"/>
          </p:cNvSpPr>
          <p:nvPr/>
        </p:nvSpPr>
        <p:spPr bwMode="auto">
          <a:xfrm flipV="1">
            <a:off x="7223125" y="5121275"/>
            <a:ext cx="261938" cy="26035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277535" name="Line 31"/>
          <p:cNvSpPr>
            <a:spLocks noChangeShapeType="1"/>
          </p:cNvSpPr>
          <p:nvPr/>
        </p:nvSpPr>
        <p:spPr bwMode="auto">
          <a:xfrm>
            <a:off x="6765925" y="4937125"/>
            <a:ext cx="0" cy="1646238"/>
          </a:xfrm>
          <a:prstGeom prst="line">
            <a:avLst/>
          </a:prstGeom>
          <a:noFill/>
          <a:ln w="12700">
            <a:solidFill>
              <a:schemeClr val="tx1"/>
            </a:solidFill>
            <a:round/>
            <a:headEnd type="triangle" w="lg" len="med"/>
            <a:tailEnd type="triangle" w="lg" len="med"/>
          </a:ln>
          <a:effectLst/>
        </p:spPr>
        <p:txBody>
          <a:bodyPr wrap="none" anchor="ctr">
            <a:spAutoFit/>
          </a:bodyPr>
          <a:lstStyle/>
          <a:p>
            <a:endParaRPr lang="en-US"/>
          </a:p>
        </p:txBody>
      </p:sp>
      <p:sp>
        <p:nvSpPr>
          <p:cNvPr id="277536" name="Line 32"/>
          <p:cNvSpPr>
            <a:spLocks noChangeShapeType="1"/>
          </p:cNvSpPr>
          <p:nvPr/>
        </p:nvSpPr>
        <p:spPr bwMode="auto">
          <a:xfrm>
            <a:off x="8774113" y="4959350"/>
            <a:ext cx="0" cy="1281113"/>
          </a:xfrm>
          <a:prstGeom prst="line">
            <a:avLst/>
          </a:prstGeom>
          <a:noFill/>
          <a:ln w="12700">
            <a:solidFill>
              <a:schemeClr val="tx1"/>
            </a:solidFill>
            <a:round/>
            <a:headEnd type="triangle" w="lg" len="med"/>
            <a:tailEnd type="triangle" w="lg" len="med"/>
          </a:ln>
          <a:effectLst/>
        </p:spPr>
        <p:txBody>
          <a:bodyPr anchor="ctr">
            <a:spAutoFit/>
          </a:bodyPr>
          <a:lstStyle/>
          <a:p>
            <a:endParaRPr lang="en-US"/>
          </a:p>
        </p:txBody>
      </p:sp>
      <p:graphicFrame>
        <p:nvGraphicFramePr>
          <p:cNvPr id="277533" name="Object 29">
            <a:hlinkClick r:id="" action="ppaction://ole?verb=0"/>
          </p:cNvPr>
          <p:cNvGraphicFramePr>
            <a:graphicFrameLocks/>
          </p:cNvGraphicFramePr>
          <p:nvPr/>
        </p:nvGraphicFramePr>
        <p:xfrm>
          <a:off x="6670675" y="5748338"/>
          <a:ext cx="287338" cy="350837"/>
        </p:xfrm>
        <a:graphic>
          <a:graphicData uri="http://schemas.openxmlformats.org/presentationml/2006/ole">
            <p:oleObj spid="_x0000_s277533" name="Equation" r:id="rId10" imgW="291960" imgH="368280" progId="Equation.DSMT4">
              <p:embed/>
            </p:oleObj>
          </a:graphicData>
        </a:graphic>
      </p:graphicFrame>
      <p:graphicFrame>
        <p:nvGraphicFramePr>
          <p:cNvPr id="277534" name="Object 30">
            <a:hlinkClick r:id="" action="ppaction://ole?verb=0"/>
          </p:cNvPr>
          <p:cNvGraphicFramePr>
            <a:graphicFrameLocks/>
          </p:cNvGraphicFramePr>
          <p:nvPr/>
        </p:nvGraphicFramePr>
        <p:xfrm>
          <a:off x="8639175" y="5408613"/>
          <a:ext cx="325438" cy="350837"/>
        </p:xfrm>
        <a:graphic>
          <a:graphicData uri="http://schemas.openxmlformats.org/presentationml/2006/ole">
            <p:oleObj spid="_x0000_s277534" name="Equation" r:id="rId11" imgW="330120" imgH="368280" progId="Equation.DSMT4">
              <p:embed/>
            </p:oleObj>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7752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77522">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775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7517" grpId="0" animBg="1"/>
      <p:bldP spid="277521" grpId="0" build="p" autoUpdateAnimBg="0"/>
      <p:bldP spid="277522" grpId="0" build="p" autoUpdateAnimBg="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530" name="Rectangle 1026"/>
          <p:cNvSpPr>
            <a:spLocks noGrp="1" noChangeArrowheads="1"/>
          </p:cNvSpPr>
          <p:nvPr>
            <p:ph type="title"/>
          </p:nvPr>
        </p:nvSpPr>
        <p:spPr>
          <a:noFill/>
          <a:ln/>
          <a:effectLst/>
        </p:spPr>
        <p:txBody>
          <a:bodyPr lIns="90488" tIns="44450" rIns="90488" bIns="44450" anchor="b"/>
          <a:lstStyle/>
          <a:p>
            <a:r>
              <a:rPr lang="en-US"/>
              <a:t>Specific Energy</a:t>
            </a:r>
          </a:p>
        </p:txBody>
      </p:sp>
      <p:sp>
        <p:nvSpPr>
          <p:cNvPr id="278531" name="Rectangle 1027"/>
          <p:cNvSpPr>
            <a:spLocks noChangeArrowheads="1"/>
          </p:cNvSpPr>
          <p:nvPr/>
        </p:nvSpPr>
        <p:spPr bwMode="auto">
          <a:xfrm>
            <a:off x="592138" y="2014538"/>
            <a:ext cx="6283325" cy="454025"/>
          </a:xfrm>
          <a:prstGeom prst="rect">
            <a:avLst/>
          </a:prstGeom>
          <a:noFill/>
          <a:ln w="12700">
            <a:noFill/>
            <a:miter lim="800000"/>
            <a:headEnd/>
            <a:tailEnd/>
          </a:ln>
          <a:effectLst/>
        </p:spPr>
        <p:txBody>
          <a:bodyPr lIns="90488" tIns="44450" rIns="90488" bIns="44450">
            <a:spAutoFit/>
          </a:bodyPr>
          <a:lstStyle/>
          <a:p>
            <a:pPr>
              <a:spcBef>
                <a:spcPct val="50000"/>
              </a:spcBef>
            </a:pPr>
            <a:r>
              <a:rPr lang="en-US" sz="2400"/>
              <a:t>In a channel with uniform discharge, Q</a:t>
            </a:r>
          </a:p>
        </p:txBody>
      </p:sp>
      <p:graphicFrame>
        <p:nvGraphicFramePr>
          <p:cNvPr id="278532" name="Object 1028">
            <a:hlinkClick r:id="" action="ppaction://ole?verb=0"/>
          </p:cNvPr>
          <p:cNvGraphicFramePr>
            <a:graphicFrameLocks/>
          </p:cNvGraphicFramePr>
          <p:nvPr/>
        </p:nvGraphicFramePr>
        <p:xfrm>
          <a:off x="2867025" y="2497138"/>
          <a:ext cx="2241550" cy="352425"/>
        </p:xfrm>
        <a:graphic>
          <a:graphicData uri="http://schemas.openxmlformats.org/presentationml/2006/ole">
            <p:oleObj spid="_x0000_s278532" name="Equation" r:id="rId4" imgW="2260440" imgH="368280" progId="Equation.DSMT4">
              <p:embed/>
            </p:oleObj>
          </a:graphicData>
        </a:graphic>
      </p:graphicFrame>
      <p:graphicFrame>
        <p:nvGraphicFramePr>
          <p:cNvPr id="278533" name="Object 1029">
            <a:hlinkClick r:id="" action="ppaction://ole?verb=0"/>
          </p:cNvPr>
          <p:cNvGraphicFramePr>
            <a:graphicFrameLocks/>
          </p:cNvGraphicFramePr>
          <p:nvPr/>
        </p:nvGraphicFramePr>
        <p:xfrm>
          <a:off x="4429125" y="2849563"/>
          <a:ext cx="1962150" cy="957262"/>
        </p:xfrm>
        <a:graphic>
          <a:graphicData uri="http://schemas.openxmlformats.org/presentationml/2006/ole">
            <p:oleObj spid="_x0000_s278533" name="Equation" r:id="rId5" imgW="1981080" imgH="977760" progId="Equation.DSMT4">
              <p:embed/>
            </p:oleObj>
          </a:graphicData>
        </a:graphic>
      </p:graphicFrame>
      <p:graphicFrame>
        <p:nvGraphicFramePr>
          <p:cNvPr id="278534" name="Object 1030">
            <a:hlinkClick r:id="" action="ppaction://ole?verb=0"/>
          </p:cNvPr>
          <p:cNvGraphicFramePr>
            <a:graphicFrameLocks/>
          </p:cNvGraphicFramePr>
          <p:nvPr/>
        </p:nvGraphicFramePr>
        <p:xfrm>
          <a:off x="1700213" y="2841625"/>
          <a:ext cx="1668462" cy="960438"/>
        </p:xfrm>
        <a:graphic>
          <a:graphicData uri="http://schemas.openxmlformats.org/presentationml/2006/ole">
            <p:oleObj spid="_x0000_s278534" name="Equation" r:id="rId6" imgW="1688760" imgH="977760" progId="Equation.DSMT4">
              <p:embed/>
            </p:oleObj>
          </a:graphicData>
        </a:graphic>
      </p:graphicFrame>
      <p:sp>
        <p:nvSpPr>
          <p:cNvPr id="278535" name="Rectangle 1031"/>
          <p:cNvSpPr>
            <a:spLocks noChangeArrowheads="1"/>
          </p:cNvSpPr>
          <p:nvPr/>
        </p:nvSpPr>
        <p:spPr bwMode="auto">
          <a:xfrm>
            <a:off x="6434138" y="3106738"/>
            <a:ext cx="2066925" cy="454025"/>
          </a:xfrm>
          <a:prstGeom prst="rect">
            <a:avLst/>
          </a:prstGeom>
          <a:noFill/>
          <a:ln w="12700">
            <a:noFill/>
            <a:miter lim="800000"/>
            <a:headEnd/>
            <a:tailEnd/>
          </a:ln>
          <a:effectLst/>
        </p:spPr>
        <p:txBody>
          <a:bodyPr lIns="90488" tIns="44450" rIns="90488" bIns="44450">
            <a:spAutoFit/>
          </a:bodyPr>
          <a:lstStyle/>
          <a:p>
            <a:pPr>
              <a:spcBef>
                <a:spcPct val="50000"/>
              </a:spcBef>
            </a:pPr>
            <a:r>
              <a:rPr lang="en-US" sz="2400"/>
              <a:t>where A=f(y)</a:t>
            </a:r>
          </a:p>
        </p:txBody>
      </p:sp>
      <p:sp>
        <p:nvSpPr>
          <p:cNvPr id="278536" name="Line 1032"/>
          <p:cNvSpPr>
            <a:spLocks noChangeShapeType="1"/>
          </p:cNvSpPr>
          <p:nvPr/>
        </p:nvSpPr>
        <p:spPr bwMode="auto">
          <a:xfrm>
            <a:off x="3498850" y="3314700"/>
            <a:ext cx="774700" cy="0"/>
          </a:xfrm>
          <a:prstGeom prst="line">
            <a:avLst/>
          </a:prstGeom>
          <a:noFill/>
          <a:ln w="12700">
            <a:solidFill>
              <a:schemeClr val="tx1"/>
            </a:solidFill>
            <a:round/>
            <a:headEnd/>
            <a:tailEnd type="triangle" w="med" len="med"/>
          </a:ln>
          <a:effectLst/>
        </p:spPr>
        <p:txBody>
          <a:bodyPr wrap="none" anchor="ctr"/>
          <a:lstStyle/>
          <a:p>
            <a:endParaRPr lang="en-US"/>
          </a:p>
        </p:txBody>
      </p:sp>
      <p:sp>
        <p:nvSpPr>
          <p:cNvPr id="278537" name="Rectangle 1033"/>
          <p:cNvSpPr>
            <a:spLocks noChangeArrowheads="1"/>
          </p:cNvSpPr>
          <p:nvPr/>
        </p:nvSpPr>
        <p:spPr bwMode="auto">
          <a:xfrm>
            <a:off x="833438" y="3944938"/>
            <a:ext cx="6905625" cy="454025"/>
          </a:xfrm>
          <a:prstGeom prst="rect">
            <a:avLst/>
          </a:prstGeom>
          <a:noFill/>
          <a:ln w="12700">
            <a:noFill/>
            <a:miter lim="800000"/>
            <a:headEnd/>
            <a:tailEnd/>
          </a:ln>
          <a:effectLst/>
        </p:spPr>
        <p:txBody>
          <a:bodyPr lIns="90488" tIns="44450" rIns="90488" bIns="44450">
            <a:spAutoFit/>
          </a:bodyPr>
          <a:lstStyle/>
          <a:p>
            <a:pPr>
              <a:spcBef>
                <a:spcPct val="50000"/>
              </a:spcBef>
            </a:pPr>
            <a:r>
              <a:rPr lang="en-US" sz="2400"/>
              <a:t>Consider rectangular channel (A = By) and Q = qB</a:t>
            </a:r>
          </a:p>
        </p:txBody>
      </p:sp>
      <p:graphicFrame>
        <p:nvGraphicFramePr>
          <p:cNvPr id="278538" name="Object 1034">
            <a:hlinkClick r:id="" action="ppaction://ole?verb=0"/>
          </p:cNvPr>
          <p:cNvGraphicFramePr>
            <a:graphicFrameLocks/>
          </p:cNvGraphicFramePr>
          <p:nvPr/>
        </p:nvGraphicFramePr>
        <p:xfrm>
          <a:off x="1433513" y="4398963"/>
          <a:ext cx="1922462" cy="957262"/>
        </p:xfrm>
        <a:graphic>
          <a:graphicData uri="http://schemas.openxmlformats.org/presentationml/2006/ole">
            <p:oleObj spid="_x0000_s278538" name="Equation" r:id="rId7" imgW="1942920" imgH="977760" progId="Equation.DSMT4">
              <p:embed/>
            </p:oleObj>
          </a:graphicData>
        </a:graphic>
      </p:graphicFrame>
      <p:sp>
        <p:nvSpPr>
          <p:cNvPr id="278539" name="Rectangle 1035"/>
          <p:cNvSpPr>
            <a:spLocks noChangeArrowheads="1"/>
          </p:cNvSpPr>
          <p:nvPr/>
        </p:nvSpPr>
        <p:spPr bwMode="auto">
          <a:xfrm>
            <a:off x="5626100" y="4826000"/>
            <a:ext cx="2806700" cy="825500"/>
          </a:xfrm>
          <a:prstGeom prst="rect">
            <a:avLst/>
          </a:prstGeom>
          <a:solidFill>
            <a:schemeClr val="hlink"/>
          </a:solidFill>
          <a:ln w="12700">
            <a:solidFill>
              <a:schemeClr val="tx1"/>
            </a:solidFill>
            <a:miter lim="800000"/>
            <a:headEnd/>
            <a:tailEnd/>
          </a:ln>
          <a:effectLst/>
        </p:spPr>
        <p:txBody>
          <a:bodyPr wrap="none" lIns="90488" tIns="44450" rIns="90488" bIns="44450" anchor="ctr"/>
          <a:lstStyle/>
          <a:p>
            <a:pPr algn="ctr">
              <a:spcBef>
                <a:spcPct val="50000"/>
              </a:spcBef>
            </a:pPr>
            <a:r>
              <a:rPr lang="en-US" sz="2400"/>
              <a:t>A</a:t>
            </a:r>
          </a:p>
        </p:txBody>
      </p:sp>
      <p:sp>
        <p:nvSpPr>
          <p:cNvPr id="278540" name="Rectangle 1036"/>
          <p:cNvSpPr>
            <a:spLocks noChangeArrowheads="1"/>
          </p:cNvSpPr>
          <p:nvPr/>
        </p:nvSpPr>
        <p:spPr bwMode="auto">
          <a:xfrm>
            <a:off x="6837363" y="5675313"/>
            <a:ext cx="384175" cy="454025"/>
          </a:xfrm>
          <a:prstGeom prst="rect">
            <a:avLst/>
          </a:prstGeom>
          <a:noFill/>
          <a:ln w="12700">
            <a:noFill/>
            <a:miter lim="800000"/>
            <a:headEnd/>
            <a:tailEnd/>
          </a:ln>
          <a:effectLst/>
        </p:spPr>
        <p:txBody>
          <a:bodyPr wrap="none" lIns="90488" tIns="44450" rIns="90488" bIns="44450">
            <a:spAutoFit/>
          </a:bodyPr>
          <a:lstStyle/>
          <a:p>
            <a:pPr>
              <a:spcBef>
                <a:spcPct val="50000"/>
              </a:spcBef>
            </a:pPr>
            <a:r>
              <a:rPr lang="en-US" sz="2400"/>
              <a:t>B</a:t>
            </a:r>
          </a:p>
        </p:txBody>
      </p:sp>
      <p:sp>
        <p:nvSpPr>
          <p:cNvPr id="278541" name="Rectangle 1037"/>
          <p:cNvSpPr>
            <a:spLocks noChangeArrowheads="1"/>
          </p:cNvSpPr>
          <p:nvPr/>
        </p:nvSpPr>
        <p:spPr bwMode="auto">
          <a:xfrm>
            <a:off x="5313363" y="4894263"/>
            <a:ext cx="333375" cy="454025"/>
          </a:xfrm>
          <a:prstGeom prst="rect">
            <a:avLst/>
          </a:prstGeom>
          <a:noFill/>
          <a:ln w="12700">
            <a:noFill/>
            <a:miter lim="800000"/>
            <a:headEnd/>
            <a:tailEnd/>
          </a:ln>
          <a:effectLst/>
        </p:spPr>
        <p:txBody>
          <a:bodyPr wrap="none" lIns="90488" tIns="44450" rIns="90488" bIns="44450">
            <a:spAutoFit/>
          </a:bodyPr>
          <a:lstStyle/>
          <a:p>
            <a:pPr>
              <a:spcBef>
                <a:spcPct val="50000"/>
              </a:spcBef>
            </a:pPr>
            <a:r>
              <a:rPr lang="en-US" sz="2400"/>
              <a:t>y</a:t>
            </a:r>
          </a:p>
        </p:txBody>
      </p:sp>
      <p:sp>
        <p:nvSpPr>
          <p:cNvPr id="278542" name="Text Box 1038"/>
          <p:cNvSpPr txBox="1">
            <a:spLocks noChangeArrowheads="1"/>
          </p:cNvSpPr>
          <p:nvPr/>
        </p:nvSpPr>
        <p:spPr bwMode="auto">
          <a:xfrm>
            <a:off x="862013" y="5445125"/>
            <a:ext cx="3127375" cy="457200"/>
          </a:xfrm>
          <a:prstGeom prst="rect">
            <a:avLst/>
          </a:prstGeom>
          <a:noFill/>
          <a:ln w="12700">
            <a:noFill/>
            <a:miter lim="800000"/>
            <a:headEnd type="none" w="lg" len="med"/>
            <a:tailEnd type="none" w="lg" len="med"/>
          </a:ln>
          <a:effectLst/>
        </p:spPr>
        <p:txBody>
          <a:bodyPr wrap="none" anchor="ctr">
            <a:spAutoFit/>
          </a:bodyPr>
          <a:lstStyle/>
          <a:p>
            <a:pPr algn="ctr"/>
            <a:r>
              <a:rPr lang="en-US" sz="2400"/>
              <a:t>3 roots (one is negative)</a:t>
            </a:r>
          </a:p>
        </p:txBody>
      </p:sp>
      <p:sp>
        <p:nvSpPr>
          <p:cNvPr id="278543" name="Rectangle 1039"/>
          <p:cNvSpPr>
            <a:spLocks noChangeArrowheads="1"/>
          </p:cNvSpPr>
          <p:nvPr/>
        </p:nvSpPr>
        <p:spPr bwMode="auto">
          <a:xfrm>
            <a:off x="4006850" y="4357688"/>
            <a:ext cx="4987925" cy="363537"/>
          </a:xfrm>
          <a:prstGeom prst="rect">
            <a:avLst/>
          </a:prstGeom>
          <a:noFill/>
          <a:ln w="12700">
            <a:noFill/>
            <a:miter lim="800000"/>
            <a:headEnd/>
            <a:tailEnd/>
          </a:ln>
          <a:effectLst/>
        </p:spPr>
        <p:txBody>
          <a:bodyPr lIns="90488" tIns="44450" rIns="90488" bIns="44450">
            <a:spAutoFit/>
          </a:bodyPr>
          <a:lstStyle/>
          <a:p>
            <a:pPr>
              <a:spcBef>
                <a:spcPct val="50000"/>
              </a:spcBef>
            </a:pPr>
            <a:r>
              <a:rPr lang="en-US" sz="1800"/>
              <a:t>q is the discharge per unit width of channel</a:t>
            </a:r>
          </a:p>
        </p:txBody>
      </p:sp>
      <p:sp>
        <p:nvSpPr>
          <p:cNvPr id="278544" name="Text Box 1040"/>
          <p:cNvSpPr txBox="1">
            <a:spLocks noChangeArrowheads="1"/>
          </p:cNvSpPr>
          <p:nvPr/>
        </p:nvSpPr>
        <p:spPr bwMode="auto">
          <a:xfrm>
            <a:off x="522288" y="6115050"/>
            <a:ext cx="8529637" cy="519113"/>
          </a:xfrm>
          <a:prstGeom prst="rect">
            <a:avLst/>
          </a:prstGeom>
          <a:noFill/>
          <a:ln w="12700">
            <a:noFill/>
            <a:miter lim="800000"/>
            <a:headEnd type="none" w="lg" len="med"/>
            <a:tailEnd type="none" w="lg" len="med"/>
          </a:ln>
          <a:effectLst/>
        </p:spPr>
        <p:txBody>
          <a:bodyPr wrap="none">
            <a:spAutoFit/>
          </a:bodyPr>
          <a:lstStyle/>
          <a:p>
            <a:r>
              <a:rPr lang="en-US"/>
              <a:t>How many possible depths given a specific energy? _____</a:t>
            </a:r>
          </a:p>
        </p:txBody>
      </p:sp>
      <p:sp>
        <p:nvSpPr>
          <p:cNvPr id="278545" name="Text Box 1041"/>
          <p:cNvSpPr txBox="1">
            <a:spLocks noChangeArrowheads="1"/>
          </p:cNvSpPr>
          <p:nvPr/>
        </p:nvSpPr>
        <p:spPr bwMode="auto">
          <a:xfrm>
            <a:off x="8150225" y="6010275"/>
            <a:ext cx="361950" cy="519113"/>
          </a:xfrm>
          <a:prstGeom prst="rect">
            <a:avLst/>
          </a:prstGeom>
          <a:noFill/>
          <a:ln w="12700">
            <a:noFill/>
            <a:miter lim="800000"/>
            <a:headEnd type="none" w="lg" len="med"/>
            <a:tailEnd type="none" w="lg" len="med"/>
          </a:ln>
          <a:effectLst/>
        </p:spPr>
        <p:txBody>
          <a:bodyPr wrap="none">
            <a:spAutoFit/>
          </a:bodyPr>
          <a:lstStyle/>
          <a:p>
            <a:r>
              <a:rPr lang="en-US">
                <a:solidFill>
                  <a:schemeClr val="folHlink"/>
                </a:solidFill>
              </a:rPr>
              <a:t>2</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7854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8545" grpId="0" build="p" autoUpdateAnimBg="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554" name="Line 2"/>
          <p:cNvSpPr>
            <a:spLocks noChangeShapeType="1"/>
          </p:cNvSpPr>
          <p:nvPr/>
        </p:nvSpPr>
        <p:spPr bwMode="auto">
          <a:xfrm>
            <a:off x="3511550" y="2400300"/>
            <a:ext cx="2717800" cy="0"/>
          </a:xfrm>
          <a:prstGeom prst="line">
            <a:avLst/>
          </a:prstGeom>
          <a:noFill/>
          <a:ln w="38100">
            <a:solidFill>
              <a:schemeClr val="tx1"/>
            </a:solidFill>
            <a:prstDash val="sysDot"/>
            <a:round/>
            <a:headEnd/>
            <a:tailEnd/>
          </a:ln>
          <a:effectLst/>
        </p:spPr>
        <p:txBody>
          <a:bodyPr wrap="none" anchor="ctr"/>
          <a:lstStyle/>
          <a:p>
            <a:endParaRPr lang="en-US"/>
          </a:p>
        </p:txBody>
      </p:sp>
      <p:graphicFrame>
        <p:nvGraphicFramePr>
          <p:cNvPr id="34" name="Object 3"/>
          <p:cNvGraphicFramePr>
            <a:graphicFrameLocks noChangeAspect="1"/>
          </p:cNvGraphicFramePr>
          <p:nvPr/>
        </p:nvGraphicFramePr>
        <p:xfrm>
          <a:off x="28575" y="1028700"/>
          <a:ext cx="4562475" cy="4543425"/>
        </p:xfrm>
        <a:graphic>
          <a:graphicData uri="http://schemas.openxmlformats.org/drawingml/2006/chart">
            <c:chart xmlns:c="http://schemas.openxmlformats.org/drawingml/2006/chart" xmlns:r="http://schemas.openxmlformats.org/officeDocument/2006/relationships" r:id="rId4"/>
          </a:graphicData>
        </a:graphic>
      </p:graphicFrame>
      <p:sp>
        <p:nvSpPr>
          <p:cNvPr id="279556" name="Rectangle 4"/>
          <p:cNvSpPr>
            <a:spLocks noChangeArrowheads="1"/>
          </p:cNvSpPr>
          <p:nvPr/>
        </p:nvSpPr>
        <p:spPr bwMode="auto">
          <a:xfrm>
            <a:off x="4216400" y="4470400"/>
            <a:ext cx="4381500" cy="114300"/>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sp>
        <p:nvSpPr>
          <p:cNvPr id="279557" name="Rectangle 5"/>
          <p:cNvSpPr>
            <a:spLocks noGrp="1" noChangeArrowheads="1"/>
          </p:cNvSpPr>
          <p:nvPr>
            <p:ph type="title"/>
          </p:nvPr>
        </p:nvSpPr>
        <p:spPr>
          <a:noFill/>
          <a:ln/>
          <a:effectLst/>
        </p:spPr>
        <p:txBody>
          <a:bodyPr lIns="90488" tIns="44450" rIns="90488" bIns="44450" anchor="b"/>
          <a:lstStyle/>
          <a:p>
            <a:r>
              <a:rPr lang="en-US"/>
              <a:t>Specific Energy: Sluice Gate</a:t>
            </a:r>
          </a:p>
        </p:txBody>
      </p:sp>
      <p:graphicFrame>
        <p:nvGraphicFramePr>
          <p:cNvPr id="279558" name="Object 6">
            <a:hlinkClick r:id="" action="ppaction://ole?verb=0"/>
          </p:cNvPr>
          <p:cNvGraphicFramePr>
            <a:graphicFrameLocks/>
          </p:cNvGraphicFramePr>
          <p:nvPr/>
        </p:nvGraphicFramePr>
        <p:xfrm>
          <a:off x="981075" y="2466975"/>
          <a:ext cx="1577975" cy="785813"/>
        </p:xfrm>
        <a:graphic>
          <a:graphicData uri="http://schemas.openxmlformats.org/presentationml/2006/ole">
            <p:oleObj spid="_x0000_s279558" name="Equation" r:id="rId5" imgW="1942920" imgH="977760" progId="Equation.DSMT4">
              <p:embed/>
            </p:oleObj>
          </a:graphicData>
        </a:graphic>
      </p:graphicFrame>
      <p:sp>
        <p:nvSpPr>
          <p:cNvPr id="279559" name="Line 7"/>
          <p:cNvSpPr>
            <a:spLocks noChangeShapeType="1"/>
          </p:cNvSpPr>
          <p:nvPr/>
        </p:nvSpPr>
        <p:spPr bwMode="auto">
          <a:xfrm>
            <a:off x="793750" y="4584700"/>
            <a:ext cx="7835900" cy="0"/>
          </a:xfrm>
          <a:prstGeom prst="line">
            <a:avLst/>
          </a:prstGeom>
          <a:noFill/>
          <a:ln w="12700">
            <a:solidFill>
              <a:schemeClr val="tx1"/>
            </a:solidFill>
            <a:round/>
            <a:headEnd/>
            <a:tailEnd/>
          </a:ln>
          <a:effectLst/>
        </p:spPr>
        <p:txBody>
          <a:bodyPr wrap="none" anchor="ctr"/>
          <a:lstStyle/>
          <a:p>
            <a:endParaRPr lang="en-US"/>
          </a:p>
        </p:txBody>
      </p:sp>
      <p:sp>
        <p:nvSpPr>
          <p:cNvPr id="279560" name="Line 8"/>
          <p:cNvSpPr>
            <a:spLocks noChangeShapeType="1"/>
          </p:cNvSpPr>
          <p:nvPr/>
        </p:nvSpPr>
        <p:spPr bwMode="auto">
          <a:xfrm>
            <a:off x="819150" y="2425700"/>
            <a:ext cx="5194300" cy="0"/>
          </a:xfrm>
          <a:prstGeom prst="line">
            <a:avLst/>
          </a:prstGeom>
          <a:noFill/>
          <a:ln w="28575">
            <a:solidFill>
              <a:schemeClr val="tx2"/>
            </a:solidFill>
            <a:round/>
            <a:headEnd/>
            <a:tailEnd/>
          </a:ln>
          <a:effectLst/>
        </p:spPr>
        <p:txBody>
          <a:bodyPr wrap="none" anchor="ctr"/>
          <a:lstStyle/>
          <a:p>
            <a:endParaRPr lang="en-US"/>
          </a:p>
        </p:txBody>
      </p:sp>
      <p:sp>
        <p:nvSpPr>
          <p:cNvPr id="279561" name="Rectangle 9"/>
          <p:cNvSpPr>
            <a:spLocks noChangeArrowheads="1"/>
          </p:cNvSpPr>
          <p:nvPr/>
        </p:nvSpPr>
        <p:spPr bwMode="auto">
          <a:xfrm>
            <a:off x="5962650" y="1985963"/>
            <a:ext cx="76200" cy="2374900"/>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279562" name="Freeform 10"/>
          <p:cNvSpPr>
            <a:spLocks/>
          </p:cNvSpPr>
          <p:nvPr/>
        </p:nvSpPr>
        <p:spPr bwMode="auto">
          <a:xfrm>
            <a:off x="5105400" y="2260600"/>
            <a:ext cx="306388" cy="166688"/>
          </a:xfrm>
          <a:custGeom>
            <a:avLst/>
            <a:gdLst/>
            <a:ahLst/>
            <a:cxnLst>
              <a:cxn ang="0">
                <a:pos x="112" y="104"/>
              </a:cxn>
              <a:cxn ang="0">
                <a:pos x="0" y="0"/>
              </a:cxn>
              <a:cxn ang="0">
                <a:pos x="192" y="0"/>
              </a:cxn>
              <a:cxn ang="0">
                <a:pos x="112" y="104"/>
              </a:cxn>
            </a:cxnLst>
            <a:rect l="0" t="0" r="r" b="b"/>
            <a:pathLst>
              <a:path w="193" h="105">
                <a:moveTo>
                  <a:pt x="112" y="104"/>
                </a:moveTo>
                <a:lnTo>
                  <a:pt x="0" y="0"/>
                </a:lnTo>
                <a:lnTo>
                  <a:pt x="192" y="0"/>
                </a:lnTo>
                <a:lnTo>
                  <a:pt x="112" y="104"/>
                </a:lnTo>
              </a:path>
            </a:pathLst>
          </a:custGeom>
          <a:solidFill>
            <a:schemeClr val="bg1"/>
          </a:solidFill>
          <a:ln w="12700" cap="rnd" cmpd="sng">
            <a:solidFill>
              <a:schemeClr val="tx1"/>
            </a:solidFill>
            <a:prstDash val="solid"/>
            <a:round/>
            <a:headEnd type="none" w="med" len="med"/>
            <a:tailEnd type="none" w="med" len="med"/>
          </a:ln>
          <a:effectLst/>
        </p:spPr>
        <p:txBody>
          <a:bodyPr/>
          <a:lstStyle/>
          <a:p>
            <a:endParaRPr lang="en-US"/>
          </a:p>
        </p:txBody>
      </p:sp>
      <p:sp>
        <p:nvSpPr>
          <p:cNvPr id="279563" name="Freeform 11"/>
          <p:cNvSpPr>
            <a:spLocks/>
          </p:cNvSpPr>
          <p:nvPr/>
        </p:nvSpPr>
        <p:spPr bwMode="auto">
          <a:xfrm>
            <a:off x="7569200" y="4292600"/>
            <a:ext cx="306388" cy="166688"/>
          </a:xfrm>
          <a:custGeom>
            <a:avLst/>
            <a:gdLst/>
            <a:ahLst/>
            <a:cxnLst>
              <a:cxn ang="0">
                <a:pos x="112" y="104"/>
              </a:cxn>
              <a:cxn ang="0">
                <a:pos x="0" y="0"/>
              </a:cxn>
              <a:cxn ang="0">
                <a:pos x="192" y="0"/>
              </a:cxn>
              <a:cxn ang="0">
                <a:pos x="112" y="104"/>
              </a:cxn>
            </a:cxnLst>
            <a:rect l="0" t="0" r="r" b="b"/>
            <a:pathLst>
              <a:path w="193" h="105">
                <a:moveTo>
                  <a:pt x="112" y="104"/>
                </a:moveTo>
                <a:lnTo>
                  <a:pt x="0" y="0"/>
                </a:lnTo>
                <a:lnTo>
                  <a:pt x="192" y="0"/>
                </a:lnTo>
                <a:lnTo>
                  <a:pt x="112" y="104"/>
                </a:lnTo>
              </a:path>
            </a:pathLst>
          </a:custGeom>
          <a:noFill/>
          <a:ln w="12700" cap="rnd" cmpd="sng">
            <a:solidFill>
              <a:schemeClr val="tx1"/>
            </a:solidFill>
            <a:prstDash val="solid"/>
            <a:round/>
            <a:headEnd type="none" w="med" len="med"/>
            <a:tailEnd type="none" w="med" len="med"/>
          </a:ln>
          <a:effectLst/>
        </p:spPr>
        <p:txBody>
          <a:bodyPr/>
          <a:lstStyle/>
          <a:p>
            <a:endParaRPr lang="en-US"/>
          </a:p>
        </p:txBody>
      </p:sp>
      <p:sp>
        <p:nvSpPr>
          <p:cNvPr id="279564" name="Line 12"/>
          <p:cNvSpPr>
            <a:spLocks noChangeShapeType="1"/>
          </p:cNvSpPr>
          <p:nvPr/>
        </p:nvSpPr>
        <p:spPr bwMode="auto">
          <a:xfrm>
            <a:off x="3517900" y="2432050"/>
            <a:ext cx="0" cy="2146300"/>
          </a:xfrm>
          <a:prstGeom prst="line">
            <a:avLst/>
          </a:prstGeom>
          <a:noFill/>
          <a:ln w="38100">
            <a:solidFill>
              <a:schemeClr val="tx1"/>
            </a:solidFill>
            <a:prstDash val="sysDot"/>
            <a:round/>
            <a:headEnd/>
            <a:tailEnd/>
          </a:ln>
          <a:effectLst/>
        </p:spPr>
        <p:txBody>
          <a:bodyPr wrap="none" anchor="ctr"/>
          <a:lstStyle/>
          <a:p>
            <a:endParaRPr lang="en-US"/>
          </a:p>
        </p:txBody>
      </p:sp>
      <p:sp>
        <p:nvSpPr>
          <p:cNvPr id="279565" name="Rectangle 13"/>
          <p:cNvSpPr>
            <a:spLocks noChangeArrowheads="1"/>
          </p:cNvSpPr>
          <p:nvPr/>
        </p:nvSpPr>
        <p:spPr bwMode="auto">
          <a:xfrm>
            <a:off x="5287963" y="2913063"/>
            <a:ext cx="333375" cy="454025"/>
          </a:xfrm>
          <a:prstGeom prst="rect">
            <a:avLst/>
          </a:prstGeom>
          <a:noFill/>
          <a:ln w="12700">
            <a:noFill/>
            <a:miter lim="800000"/>
            <a:headEnd/>
            <a:tailEnd/>
          </a:ln>
          <a:effectLst/>
        </p:spPr>
        <p:txBody>
          <a:bodyPr wrap="none" lIns="90488" tIns="44450" rIns="90488" bIns="44450">
            <a:spAutoFit/>
          </a:bodyPr>
          <a:lstStyle/>
          <a:p>
            <a:r>
              <a:rPr lang="en-US" sz="2400"/>
              <a:t>1</a:t>
            </a:r>
          </a:p>
        </p:txBody>
      </p:sp>
      <p:sp>
        <p:nvSpPr>
          <p:cNvPr id="279566" name="Rectangle 14"/>
          <p:cNvSpPr>
            <a:spLocks noChangeArrowheads="1"/>
          </p:cNvSpPr>
          <p:nvPr/>
        </p:nvSpPr>
        <p:spPr bwMode="auto">
          <a:xfrm>
            <a:off x="7004050" y="4008438"/>
            <a:ext cx="333375" cy="454025"/>
          </a:xfrm>
          <a:prstGeom prst="rect">
            <a:avLst/>
          </a:prstGeom>
          <a:noFill/>
          <a:ln w="12700">
            <a:noFill/>
            <a:miter lim="800000"/>
            <a:headEnd/>
            <a:tailEnd/>
          </a:ln>
          <a:effectLst/>
        </p:spPr>
        <p:txBody>
          <a:bodyPr wrap="none" lIns="90488" tIns="44450" rIns="90488" bIns="44450">
            <a:spAutoFit/>
          </a:bodyPr>
          <a:lstStyle/>
          <a:p>
            <a:r>
              <a:rPr lang="en-US" sz="2400"/>
              <a:t>2</a:t>
            </a:r>
          </a:p>
        </p:txBody>
      </p:sp>
      <p:graphicFrame>
        <p:nvGraphicFramePr>
          <p:cNvPr id="279567" name="Object 15">
            <a:hlinkClick r:id="" action="ppaction://ole?verb=0"/>
          </p:cNvPr>
          <p:cNvGraphicFramePr>
            <a:graphicFrameLocks/>
          </p:cNvGraphicFramePr>
          <p:nvPr/>
        </p:nvGraphicFramePr>
        <p:xfrm>
          <a:off x="5610225" y="4935538"/>
          <a:ext cx="909638" cy="352425"/>
        </p:xfrm>
        <a:graphic>
          <a:graphicData uri="http://schemas.openxmlformats.org/presentationml/2006/ole">
            <p:oleObj spid="_x0000_s279567" name="Equation" r:id="rId6" imgW="927000" imgH="368280" progId="Equation.DSMT4">
              <p:embed/>
            </p:oleObj>
          </a:graphicData>
        </a:graphic>
      </p:graphicFrame>
      <p:sp>
        <p:nvSpPr>
          <p:cNvPr id="279568" name="Rectangle 16"/>
          <p:cNvSpPr>
            <a:spLocks noChangeArrowheads="1"/>
          </p:cNvSpPr>
          <p:nvPr/>
        </p:nvSpPr>
        <p:spPr bwMode="auto">
          <a:xfrm>
            <a:off x="5291138" y="1582738"/>
            <a:ext cx="2765425" cy="454025"/>
          </a:xfrm>
          <a:prstGeom prst="rect">
            <a:avLst/>
          </a:prstGeom>
          <a:noFill/>
          <a:ln w="12700">
            <a:noFill/>
            <a:miter lim="800000"/>
            <a:headEnd/>
            <a:tailEnd/>
          </a:ln>
          <a:effectLst/>
        </p:spPr>
        <p:txBody>
          <a:bodyPr lIns="90488" tIns="44450" rIns="90488" bIns="44450">
            <a:spAutoFit/>
          </a:bodyPr>
          <a:lstStyle/>
          <a:p>
            <a:pPr>
              <a:spcBef>
                <a:spcPct val="50000"/>
              </a:spcBef>
            </a:pPr>
            <a:r>
              <a:rPr lang="en-US" sz="2400"/>
              <a:t>sluice gate</a:t>
            </a:r>
          </a:p>
        </p:txBody>
      </p:sp>
      <p:graphicFrame>
        <p:nvGraphicFramePr>
          <p:cNvPr id="279569" name="Object 17">
            <a:hlinkClick r:id="" action="ppaction://ole?verb=0"/>
          </p:cNvPr>
          <p:cNvGraphicFramePr>
            <a:graphicFrameLocks/>
          </p:cNvGraphicFramePr>
          <p:nvPr/>
        </p:nvGraphicFramePr>
        <p:xfrm>
          <a:off x="279400" y="2311400"/>
          <a:ext cx="177800" cy="241300"/>
        </p:xfrm>
        <a:graphic>
          <a:graphicData uri="http://schemas.openxmlformats.org/presentationml/2006/ole">
            <p:oleObj spid="_x0000_s279569" name="Equation" r:id="rId7" imgW="190440" imgH="253800" progId="Equation.2">
              <p:embed/>
            </p:oleObj>
          </a:graphicData>
        </a:graphic>
      </p:graphicFrame>
      <p:graphicFrame>
        <p:nvGraphicFramePr>
          <p:cNvPr id="279570" name="Object 18">
            <a:hlinkClick r:id="" action="ppaction://ole?verb=0"/>
          </p:cNvPr>
          <p:cNvGraphicFramePr>
            <a:graphicFrameLocks/>
          </p:cNvGraphicFramePr>
          <p:nvPr/>
        </p:nvGraphicFramePr>
        <p:xfrm>
          <a:off x="266700" y="4330700"/>
          <a:ext cx="203200" cy="241300"/>
        </p:xfrm>
        <a:graphic>
          <a:graphicData uri="http://schemas.openxmlformats.org/presentationml/2006/ole">
            <p:oleObj spid="_x0000_s279570" name="Equation" r:id="rId8" imgW="215640" imgH="253800" progId="Equation.2">
              <p:embed/>
            </p:oleObj>
          </a:graphicData>
        </a:graphic>
      </p:graphicFrame>
      <p:sp>
        <p:nvSpPr>
          <p:cNvPr id="279571" name="Rectangle 19"/>
          <p:cNvSpPr>
            <a:spLocks noChangeArrowheads="1"/>
          </p:cNvSpPr>
          <p:nvPr/>
        </p:nvSpPr>
        <p:spPr bwMode="auto">
          <a:xfrm>
            <a:off x="6243638" y="2179638"/>
            <a:ext cx="1139825" cy="454025"/>
          </a:xfrm>
          <a:prstGeom prst="rect">
            <a:avLst/>
          </a:prstGeom>
          <a:noFill/>
          <a:ln w="12700">
            <a:noFill/>
            <a:miter lim="800000"/>
            <a:headEnd/>
            <a:tailEnd/>
          </a:ln>
          <a:effectLst/>
        </p:spPr>
        <p:txBody>
          <a:bodyPr lIns="90488" tIns="44450" rIns="90488" bIns="44450">
            <a:spAutoFit/>
          </a:bodyPr>
          <a:lstStyle/>
          <a:p>
            <a:pPr>
              <a:spcBef>
                <a:spcPct val="50000"/>
              </a:spcBef>
            </a:pPr>
            <a:r>
              <a:rPr lang="en-US" sz="2400"/>
              <a:t>EGL</a:t>
            </a:r>
          </a:p>
        </p:txBody>
      </p:sp>
      <p:sp>
        <p:nvSpPr>
          <p:cNvPr id="279572" name="Rectangle 20"/>
          <p:cNvSpPr>
            <a:spLocks noChangeArrowheads="1"/>
          </p:cNvSpPr>
          <p:nvPr/>
        </p:nvSpPr>
        <p:spPr bwMode="auto">
          <a:xfrm>
            <a:off x="795338" y="5710238"/>
            <a:ext cx="7731125" cy="1001712"/>
          </a:xfrm>
          <a:prstGeom prst="rect">
            <a:avLst/>
          </a:prstGeom>
          <a:noFill/>
          <a:ln w="12700">
            <a:noFill/>
            <a:miter lim="800000"/>
            <a:headEnd/>
            <a:tailEnd/>
          </a:ln>
          <a:effectLst/>
        </p:spPr>
        <p:txBody>
          <a:bodyPr lIns="90488" tIns="44450" rIns="90488" bIns="44450">
            <a:spAutoFit/>
          </a:bodyPr>
          <a:lstStyle/>
          <a:p>
            <a:pPr>
              <a:spcBef>
                <a:spcPct val="50000"/>
              </a:spcBef>
            </a:pPr>
            <a:r>
              <a:rPr lang="en-US" sz="2400"/>
              <a:t>y</a:t>
            </a:r>
            <a:r>
              <a:rPr lang="en-US" sz="2400" baseline="-25000"/>
              <a:t>1</a:t>
            </a:r>
            <a:r>
              <a:rPr lang="en-US" sz="2400"/>
              <a:t> and y</a:t>
            </a:r>
            <a:r>
              <a:rPr lang="en-US" sz="2400" baseline="-25000"/>
              <a:t>2</a:t>
            </a:r>
            <a:r>
              <a:rPr lang="en-US" sz="2400"/>
              <a:t> are ___________ depths (same specific energy)</a:t>
            </a:r>
          </a:p>
          <a:p>
            <a:pPr>
              <a:spcBef>
                <a:spcPct val="50000"/>
              </a:spcBef>
            </a:pPr>
            <a:r>
              <a:rPr lang="en-US" sz="2400"/>
              <a:t>Why not use momentum conservation to find y</a:t>
            </a:r>
            <a:r>
              <a:rPr lang="en-US" sz="2400" baseline="-25000"/>
              <a:t>1</a:t>
            </a:r>
            <a:r>
              <a:rPr lang="en-US" sz="2400"/>
              <a:t>?</a:t>
            </a:r>
          </a:p>
        </p:txBody>
      </p:sp>
      <p:sp>
        <p:nvSpPr>
          <p:cNvPr id="279573" name="Line 21"/>
          <p:cNvSpPr>
            <a:spLocks noChangeShapeType="1"/>
          </p:cNvSpPr>
          <p:nvPr/>
        </p:nvSpPr>
        <p:spPr bwMode="auto">
          <a:xfrm>
            <a:off x="4356100" y="4660900"/>
            <a:ext cx="4229100" cy="0"/>
          </a:xfrm>
          <a:prstGeom prst="line">
            <a:avLst/>
          </a:prstGeom>
          <a:noFill/>
          <a:ln w="127000">
            <a:pattFill prst="ltUpDiag">
              <a:fgClr>
                <a:schemeClr val="tx1"/>
              </a:fgClr>
              <a:bgClr>
                <a:schemeClr val="bg1"/>
              </a:bgClr>
            </a:pattFill>
            <a:round/>
            <a:headEnd/>
            <a:tailEnd/>
          </a:ln>
          <a:effectLst/>
        </p:spPr>
        <p:txBody>
          <a:bodyPr wrap="none" anchor="ctr"/>
          <a:lstStyle/>
          <a:p>
            <a:endParaRPr lang="en-US"/>
          </a:p>
        </p:txBody>
      </p:sp>
      <p:sp>
        <p:nvSpPr>
          <p:cNvPr id="279574" name="Text Box 22"/>
          <p:cNvSpPr txBox="1">
            <a:spLocks noChangeArrowheads="1"/>
          </p:cNvSpPr>
          <p:nvPr/>
        </p:nvSpPr>
        <p:spPr bwMode="auto">
          <a:xfrm>
            <a:off x="7062788" y="1857375"/>
            <a:ext cx="1879600" cy="1187450"/>
          </a:xfrm>
          <a:prstGeom prst="rect">
            <a:avLst/>
          </a:prstGeom>
          <a:noFill/>
          <a:ln w="12700">
            <a:noFill/>
            <a:miter lim="800000"/>
            <a:headEnd type="none" w="lg" len="med"/>
            <a:tailEnd type="none" w="lg" len="med"/>
          </a:ln>
          <a:effectLst/>
        </p:spPr>
        <p:txBody>
          <a:bodyPr wrap="none" anchor="ctr">
            <a:spAutoFit/>
          </a:bodyPr>
          <a:lstStyle/>
          <a:p>
            <a:r>
              <a:rPr lang="en-US" sz="2400"/>
              <a:t>q = 5.5 m</a:t>
            </a:r>
            <a:r>
              <a:rPr lang="en-US" sz="2400" baseline="30000"/>
              <a:t>2</a:t>
            </a:r>
            <a:r>
              <a:rPr lang="en-US" sz="2400"/>
              <a:t>/s</a:t>
            </a:r>
          </a:p>
          <a:p>
            <a:r>
              <a:rPr lang="en-US" sz="2400"/>
              <a:t>y</a:t>
            </a:r>
            <a:r>
              <a:rPr lang="en-US" sz="2400" baseline="-25000"/>
              <a:t>2</a:t>
            </a:r>
            <a:r>
              <a:rPr lang="en-US" sz="2400"/>
              <a:t> = 0.45 m</a:t>
            </a:r>
          </a:p>
          <a:p>
            <a:r>
              <a:rPr lang="en-US" sz="2400"/>
              <a:t>V</a:t>
            </a:r>
            <a:r>
              <a:rPr lang="en-US" sz="2400" baseline="-25000"/>
              <a:t>2</a:t>
            </a:r>
            <a:r>
              <a:rPr lang="en-US" sz="2400"/>
              <a:t> = 12.2 m/s</a:t>
            </a:r>
          </a:p>
        </p:txBody>
      </p:sp>
      <p:sp>
        <p:nvSpPr>
          <p:cNvPr id="279575" name="Rectangle 23"/>
          <p:cNvSpPr>
            <a:spLocks noChangeArrowheads="1"/>
          </p:cNvSpPr>
          <p:nvPr/>
        </p:nvSpPr>
        <p:spPr bwMode="auto">
          <a:xfrm>
            <a:off x="7192963" y="3098800"/>
            <a:ext cx="1260475" cy="457200"/>
          </a:xfrm>
          <a:prstGeom prst="rect">
            <a:avLst/>
          </a:prstGeom>
          <a:noFill/>
          <a:ln w="12700">
            <a:noFill/>
            <a:miter lim="800000"/>
            <a:headEnd type="none" w="lg" len="med"/>
            <a:tailEnd type="none" w="lg" len="med"/>
          </a:ln>
          <a:effectLst/>
        </p:spPr>
        <p:txBody>
          <a:bodyPr wrap="none" anchor="ctr">
            <a:spAutoFit/>
          </a:bodyPr>
          <a:lstStyle/>
          <a:p>
            <a:pPr algn="ctr"/>
            <a:r>
              <a:rPr lang="en-US" sz="2400">
                <a:solidFill>
                  <a:schemeClr val="folHlink"/>
                </a:solidFill>
              </a:rPr>
              <a:t>E</a:t>
            </a:r>
            <a:r>
              <a:rPr lang="en-US" sz="2400" baseline="-25000">
                <a:solidFill>
                  <a:schemeClr val="folHlink"/>
                </a:solidFill>
              </a:rPr>
              <a:t>2</a:t>
            </a:r>
            <a:r>
              <a:rPr lang="en-US" sz="2400">
                <a:solidFill>
                  <a:schemeClr val="folHlink"/>
                </a:solidFill>
              </a:rPr>
              <a:t> = 8 m</a:t>
            </a:r>
          </a:p>
        </p:txBody>
      </p:sp>
      <p:sp>
        <p:nvSpPr>
          <p:cNvPr id="279576" name="Rectangle 24"/>
          <p:cNvSpPr>
            <a:spLocks noChangeArrowheads="1"/>
          </p:cNvSpPr>
          <p:nvPr/>
        </p:nvSpPr>
        <p:spPr bwMode="auto">
          <a:xfrm>
            <a:off x="2593975" y="5659438"/>
            <a:ext cx="1404938" cy="519112"/>
          </a:xfrm>
          <a:prstGeom prst="rect">
            <a:avLst/>
          </a:prstGeom>
          <a:noFill/>
          <a:ln w="12700">
            <a:noFill/>
            <a:miter lim="800000"/>
            <a:headEnd type="none" w="lg" len="med"/>
            <a:tailEnd type="none" w="lg" len="med"/>
          </a:ln>
          <a:effectLst/>
        </p:spPr>
        <p:txBody>
          <a:bodyPr wrap="none" anchor="ctr">
            <a:spAutoFit/>
          </a:bodyPr>
          <a:lstStyle/>
          <a:p>
            <a:pPr algn="ctr"/>
            <a:r>
              <a:rPr lang="en-US">
                <a:solidFill>
                  <a:schemeClr val="folHlink"/>
                </a:solidFill>
              </a:rPr>
              <a:t>alternate</a:t>
            </a:r>
          </a:p>
        </p:txBody>
      </p:sp>
      <p:sp>
        <p:nvSpPr>
          <p:cNvPr id="279577" name="Text Box 25"/>
          <p:cNvSpPr txBox="1">
            <a:spLocks noChangeArrowheads="1"/>
          </p:cNvSpPr>
          <p:nvPr/>
        </p:nvSpPr>
        <p:spPr bwMode="auto">
          <a:xfrm>
            <a:off x="701675" y="5270500"/>
            <a:ext cx="7669213" cy="457200"/>
          </a:xfrm>
          <a:prstGeom prst="rect">
            <a:avLst/>
          </a:prstGeom>
          <a:noFill/>
          <a:ln w="12700">
            <a:noFill/>
            <a:miter lim="800000"/>
            <a:headEnd type="none" w="lg" len="med"/>
            <a:tailEnd type="none" w="lg" len="med"/>
          </a:ln>
          <a:effectLst/>
        </p:spPr>
        <p:txBody>
          <a:bodyPr wrap="none" anchor="ctr">
            <a:spAutoFit/>
          </a:bodyPr>
          <a:lstStyle/>
          <a:p>
            <a:r>
              <a:rPr lang="en-US" sz="2400"/>
              <a:t>Given downstream depth and discharge, find upstream depth.</a:t>
            </a:r>
          </a:p>
        </p:txBody>
      </p:sp>
      <p:sp>
        <p:nvSpPr>
          <p:cNvPr id="279578" name="Line 26"/>
          <p:cNvSpPr>
            <a:spLocks noChangeShapeType="1"/>
          </p:cNvSpPr>
          <p:nvPr/>
        </p:nvSpPr>
        <p:spPr bwMode="auto">
          <a:xfrm>
            <a:off x="7226300" y="3530600"/>
            <a:ext cx="12065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nvGrpSpPr>
          <p:cNvPr id="279579" name="Group 27"/>
          <p:cNvGrpSpPr>
            <a:grpSpLocks/>
          </p:cNvGrpSpPr>
          <p:nvPr/>
        </p:nvGrpSpPr>
        <p:grpSpPr bwMode="auto">
          <a:xfrm>
            <a:off x="4229100" y="2438400"/>
            <a:ext cx="4376738" cy="2157413"/>
            <a:chOff x="2664" y="1536"/>
            <a:chExt cx="2757" cy="1359"/>
          </a:xfrm>
        </p:grpSpPr>
        <p:sp>
          <p:nvSpPr>
            <p:cNvPr id="279580" name="Rectangle 28"/>
            <p:cNvSpPr>
              <a:spLocks noChangeArrowheads="1"/>
            </p:cNvSpPr>
            <p:nvPr/>
          </p:nvSpPr>
          <p:spPr bwMode="auto">
            <a:xfrm>
              <a:off x="2664" y="1536"/>
              <a:ext cx="1096" cy="1352"/>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sp>
          <p:nvSpPr>
            <p:cNvPr id="279581" name="Freeform 29"/>
            <p:cNvSpPr>
              <a:spLocks/>
            </p:cNvSpPr>
            <p:nvPr/>
          </p:nvSpPr>
          <p:spPr bwMode="auto">
            <a:xfrm>
              <a:off x="3309" y="2613"/>
              <a:ext cx="2112" cy="282"/>
            </a:xfrm>
            <a:custGeom>
              <a:avLst/>
              <a:gdLst/>
              <a:ahLst/>
              <a:cxnLst>
                <a:cxn ang="0">
                  <a:pos x="2105" y="193"/>
                </a:cxn>
                <a:cxn ang="0">
                  <a:pos x="855" y="193"/>
                </a:cxn>
                <a:cxn ang="0">
                  <a:pos x="441" y="132"/>
                </a:cxn>
                <a:cxn ang="0">
                  <a:pos x="429" y="24"/>
                </a:cxn>
                <a:cxn ang="0">
                  <a:pos x="279" y="275"/>
                </a:cxn>
                <a:cxn ang="0">
                  <a:pos x="2105" y="275"/>
                </a:cxn>
                <a:cxn ang="0">
                  <a:pos x="2105" y="193"/>
                </a:cxn>
              </a:cxnLst>
              <a:rect l="0" t="0" r="r" b="b"/>
              <a:pathLst>
                <a:path w="2112" h="282">
                  <a:moveTo>
                    <a:pt x="2105" y="193"/>
                  </a:moveTo>
                  <a:cubicBezTo>
                    <a:pt x="1890" y="192"/>
                    <a:pt x="1132" y="201"/>
                    <a:pt x="855" y="193"/>
                  </a:cubicBezTo>
                  <a:cubicBezTo>
                    <a:pt x="578" y="183"/>
                    <a:pt x="465" y="174"/>
                    <a:pt x="441" y="132"/>
                  </a:cubicBezTo>
                  <a:cubicBezTo>
                    <a:pt x="417" y="90"/>
                    <a:pt x="456" y="0"/>
                    <a:pt x="429" y="24"/>
                  </a:cubicBezTo>
                  <a:cubicBezTo>
                    <a:pt x="402" y="48"/>
                    <a:pt x="0" y="233"/>
                    <a:pt x="279" y="275"/>
                  </a:cubicBezTo>
                  <a:cubicBezTo>
                    <a:pt x="576" y="276"/>
                    <a:pt x="1794" y="276"/>
                    <a:pt x="2105" y="275"/>
                  </a:cubicBezTo>
                  <a:cubicBezTo>
                    <a:pt x="2103" y="216"/>
                    <a:pt x="2112" y="282"/>
                    <a:pt x="2105" y="193"/>
                  </a:cubicBezTo>
                  <a:close/>
                </a:path>
              </a:pathLst>
            </a:custGeom>
            <a:solidFill>
              <a:schemeClr val="hlink"/>
            </a:solidFill>
            <a:ln w="12700" cap="flat" cmpd="sng">
              <a:noFill/>
              <a:prstDash val="solid"/>
              <a:round/>
              <a:headEnd type="none" w="lg" len="med"/>
              <a:tailEnd type="none" w="lg" len="med"/>
            </a:ln>
            <a:effectLst/>
          </p:spPr>
          <p:txBody>
            <a:bodyPr wrap="none" anchor="ctr">
              <a:spAutoFit/>
            </a:bodyPr>
            <a:lstStyle/>
            <a:p>
              <a:endParaRPr lang="en-US"/>
            </a:p>
          </p:txBody>
        </p:sp>
      </p:grpSp>
      <p:sp>
        <p:nvSpPr>
          <p:cNvPr id="279582" name="Line 30"/>
          <p:cNvSpPr>
            <a:spLocks noChangeShapeType="1"/>
          </p:cNvSpPr>
          <p:nvPr/>
        </p:nvSpPr>
        <p:spPr bwMode="auto">
          <a:xfrm>
            <a:off x="806450" y="4457700"/>
            <a:ext cx="6291263" cy="0"/>
          </a:xfrm>
          <a:prstGeom prst="line">
            <a:avLst/>
          </a:prstGeom>
          <a:noFill/>
          <a:ln w="38100">
            <a:solidFill>
              <a:schemeClr val="tx2"/>
            </a:solidFill>
            <a:prstDash val="sysDot"/>
            <a:round/>
            <a:headEnd/>
            <a:tailEnd/>
          </a:ln>
          <a:effectLst/>
        </p:spPr>
        <p:txBody>
          <a:bodyPr wrap="none" anchor="ctr"/>
          <a:lstStyle/>
          <a:p>
            <a:endParaRPr lang="en-US"/>
          </a:p>
        </p:txBody>
      </p:sp>
      <p:sp>
        <p:nvSpPr>
          <p:cNvPr id="279583" name="Text Box 31"/>
          <p:cNvSpPr txBox="1">
            <a:spLocks noChangeArrowheads="1"/>
          </p:cNvSpPr>
          <p:nvPr/>
        </p:nvSpPr>
        <p:spPr bwMode="auto">
          <a:xfrm>
            <a:off x="6623050" y="3502025"/>
            <a:ext cx="2303463" cy="519113"/>
          </a:xfrm>
          <a:prstGeom prst="rect">
            <a:avLst/>
          </a:prstGeom>
          <a:noFill/>
          <a:ln w="12700">
            <a:noFill/>
            <a:miter lim="800000"/>
            <a:headEnd type="none" w="lg" len="med"/>
            <a:tailEnd type="none" w="lg" len="med"/>
          </a:ln>
          <a:effectLst/>
        </p:spPr>
        <p:txBody>
          <a:bodyPr wrap="none">
            <a:spAutoFit/>
          </a:bodyPr>
          <a:lstStyle/>
          <a:p>
            <a:r>
              <a:rPr lang="en-US" i="1">
                <a:solidFill>
                  <a:schemeClr val="folHlink"/>
                </a:solidFill>
              </a:rPr>
              <a:t>vena contracta</a:t>
            </a:r>
          </a:p>
        </p:txBody>
      </p:sp>
      <p:sp>
        <p:nvSpPr>
          <p:cNvPr id="279584" name="Line 32"/>
          <p:cNvSpPr>
            <a:spLocks noChangeShapeType="1"/>
          </p:cNvSpPr>
          <p:nvPr/>
        </p:nvSpPr>
        <p:spPr bwMode="auto">
          <a:xfrm flipH="1">
            <a:off x="6165850" y="3840163"/>
            <a:ext cx="522288" cy="549275"/>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279585" name="Line 33"/>
          <p:cNvSpPr>
            <a:spLocks noChangeShapeType="1"/>
          </p:cNvSpPr>
          <p:nvPr/>
        </p:nvSpPr>
        <p:spPr bwMode="auto">
          <a:xfrm>
            <a:off x="6765925" y="3944938"/>
            <a:ext cx="209073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279582"/>
                                        </p:tgtEl>
                                        <p:attrNameLst>
                                          <p:attrName>style.visibility</p:attrName>
                                        </p:attrNameLst>
                                      </p:cBhvr>
                                      <p:to>
                                        <p:strVal val="visible"/>
                                      </p:to>
                                    </p:set>
                                    <p:animEffect transition="in" filter="wipe(right)">
                                      <p:cBhvr>
                                        <p:cTn id="7" dur="500"/>
                                        <p:tgtEl>
                                          <p:spTgt spid="27958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279564"/>
                                        </p:tgtEl>
                                        <p:attrNameLst>
                                          <p:attrName>style.visibility</p:attrName>
                                        </p:attrNameLst>
                                      </p:cBhvr>
                                      <p:to>
                                        <p:strVal val="visible"/>
                                      </p:to>
                                    </p:set>
                                    <p:animEffect transition="in" filter="wipe(down)">
                                      <p:cBhvr>
                                        <p:cTn id="12" dur="500"/>
                                        <p:tgtEl>
                                          <p:spTgt spid="279564"/>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499"/>
                                          </p:stCondLst>
                                        </p:cTn>
                                        <p:tgtEl>
                                          <p:spTgt spid="279575">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499"/>
                                          </p:stCondLst>
                                        </p:cTn>
                                        <p:tgtEl>
                                          <p:spTgt spid="27956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499"/>
                                          </p:stCondLst>
                                        </p:cTn>
                                        <p:tgtEl>
                                          <p:spTgt spid="27955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499"/>
                                          </p:stCondLst>
                                        </p:cTn>
                                        <p:tgtEl>
                                          <p:spTgt spid="27957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499"/>
                                          </p:stCondLst>
                                        </p:cTn>
                                        <p:tgtEl>
                                          <p:spTgt spid="279576">
                                            <p:txEl>
                                              <p:pRg st="0" end="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499"/>
                                          </p:stCondLst>
                                        </p:cTn>
                                        <p:tgtEl>
                                          <p:spTgt spid="27958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9554" grpId="0" animBg="1"/>
      <p:bldP spid="279560" grpId="0" animBg="1"/>
      <p:bldP spid="279564" grpId="0" animBg="1"/>
      <p:bldP spid="279575" grpId="0" build="p" autoUpdateAnimBg="0"/>
      <p:bldP spid="279576" grpId="0" build="p" autoUpdateAnimBg="0"/>
      <p:bldP spid="279582" grpId="0" animBg="1"/>
      <p:bldP spid="279583" grpId="0" build="p" autoUpdateAnimBg="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6" name="Object 2"/>
          <p:cNvGraphicFramePr>
            <a:graphicFrameLocks noChangeAspect="1"/>
          </p:cNvGraphicFramePr>
          <p:nvPr/>
        </p:nvGraphicFramePr>
        <p:xfrm>
          <a:off x="187325" y="1317625"/>
          <a:ext cx="4538663" cy="4370388"/>
        </p:xfrm>
        <a:graphic>
          <a:graphicData uri="http://schemas.openxmlformats.org/drawingml/2006/chart">
            <c:chart xmlns:c="http://schemas.openxmlformats.org/drawingml/2006/chart" xmlns:r="http://schemas.openxmlformats.org/officeDocument/2006/relationships" r:id="rId4"/>
          </a:graphicData>
        </a:graphic>
      </p:graphicFrame>
      <p:sp>
        <p:nvSpPr>
          <p:cNvPr id="280579" name="Rectangle 3"/>
          <p:cNvSpPr>
            <a:spLocks noChangeArrowheads="1"/>
          </p:cNvSpPr>
          <p:nvPr/>
        </p:nvSpPr>
        <p:spPr bwMode="auto">
          <a:xfrm>
            <a:off x="4356100" y="3276600"/>
            <a:ext cx="1765300" cy="1460500"/>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sp>
        <p:nvSpPr>
          <p:cNvPr id="280580" name="Rectangle 4"/>
          <p:cNvSpPr>
            <a:spLocks noChangeArrowheads="1"/>
          </p:cNvSpPr>
          <p:nvPr/>
        </p:nvSpPr>
        <p:spPr bwMode="auto">
          <a:xfrm>
            <a:off x="6096000" y="4089400"/>
            <a:ext cx="2641600" cy="647700"/>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sp>
        <p:nvSpPr>
          <p:cNvPr id="280581" name="Rectangle 5"/>
          <p:cNvSpPr>
            <a:spLocks noGrp="1" noChangeArrowheads="1"/>
          </p:cNvSpPr>
          <p:nvPr>
            <p:ph type="title"/>
          </p:nvPr>
        </p:nvSpPr>
        <p:spPr>
          <a:noFill/>
          <a:ln/>
          <a:effectLst/>
        </p:spPr>
        <p:txBody>
          <a:bodyPr lIns="90488" tIns="44450" rIns="90488" bIns="44450" anchor="b"/>
          <a:lstStyle/>
          <a:p>
            <a:r>
              <a:rPr lang="en-US"/>
              <a:t>Specific Energy: Raise the Sluice Gate</a:t>
            </a:r>
          </a:p>
        </p:txBody>
      </p:sp>
      <p:graphicFrame>
        <p:nvGraphicFramePr>
          <p:cNvPr id="280582" name="Object 6">
            <a:hlinkClick r:id="" action="ppaction://ole?verb=0"/>
          </p:cNvPr>
          <p:cNvGraphicFramePr>
            <a:graphicFrameLocks/>
          </p:cNvGraphicFramePr>
          <p:nvPr/>
        </p:nvGraphicFramePr>
        <p:xfrm>
          <a:off x="5803900" y="4906963"/>
          <a:ext cx="1922463" cy="957262"/>
        </p:xfrm>
        <a:graphic>
          <a:graphicData uri="http://schemas.openxmlformats.org/presentationml/2006/ole">
            <p:oleObj spid="_x0000_s280582" name="Equation" r:id="rId5" imgW="1942920" imgH="977760" progId="Equation.DSMT4">
              <p:embed/>
            </p:oleObj>
          </a:graphicData>
        </a:graphic>
      </p:graphicFrame>
      <p:sp>
        <p:nvSpPr>
          <p:cNvPr id="280583" name="Line 7"/>
          <p:cNvSpPr>
            <a:spLocks noChangeShapeType="1"/>
          </p:cNvSpPr>
          <p:nvPr/>
        </p:nvSpPr>
        <p:spPr bwMode="auto">
          <a:xfrm>
            <a:off x="920750" y="4737100"/>
            <a:ext cx="7861300" cy="0"/>
          </a:xfrm>
          <a:prstGeom prst="line">
            <a:avLst/>
          </a:prstGeom>
          <a:noFill/>
          <a:ln w="12700">
            <a:solidFill>
              <a:schemeClr val="tx1"/>
            </a:solidFill>
            <a:round/>
            <a:headEnd/>
            <a:tailEnd/>
          </a:ln>
          <a:effectLst/>
        </p:spPr>
        <p:txBody>
          <a:bodyPr wrap="none" anchor="ctr"/>
          <a:lstStyle/>
          <a:p>
            <a:endParaRPr lang="en-US"/>
          </a:p>
        </p:txBody>
      </p:sp>
      <p:sp>
        <p:nvSpPr>
          <p:cNvPr id="280584" name="Line 8"/>
          <p:cNvSpPr>
            <a:spLocks noChangeShapeType="1"/>
          </p:cNvSpPr>
          <p:nvPr/>
        </p:nvSpPr>
        <p:spPr bwMode="auto">
          <a:xfrm>
            <a:off x="958850" y="3263900"/>
            <a:ext cx="5194300" cy="0"/>
          </a:xfrm>
          <a:prstGeom prst="line">
            <a:avLst/>
          </a:prstGeom>
          <a:noFill/>
          <a:ln w="28575">
            <a:solidFill>
              <a:schemeClr val="tx2"/>
            </a:solidFill>
            <a:prstDash val="sysDot"/>
            <a:round/>
            <a:headEnd/>
            <a:tailEnd/>
          </a:ln>
          <a:effectLst/>
        </p:spPr>
        <p:txBody>
          <a:bodyPr wrap="none" anchor="ctr"/>
          <a:lstStyle/>
          <a:p>
            <a:endParaRPr lang="en-US"/>
          </a:p>
        </p:txBody>
      </p:sp>
      <p:sp>
        <p:nvSpPr>
          <p:cNvPr id="280585" name="Rectangle 9"/>
          <p:cNvSpPr>
            <a:spLocks noChangeArrowheads="1"/>
          </p:cNvSpPr>
          <p:nvPr/>
        </p:nvSpPr>
        <p:spPr bwMode="auto">
          <a:xfrm>
            <a:off x="6122988" y="2182813"/>
            <a:ext cx="68262" cy="1773237"/>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280586" name="Freeform 10"/>
          <p:cNvSpPr>
            <a:spLocks/>
          </p:cNvSpPr>
          <p:nvPr/>
        </p:nvSpPr>
        <p:spPr bwMode="auto">
          <a:xfrm>
            <a:off x="5283200" y="3048000"/>
            <a:ext cx="306388" cy="166688"/>
          </a:xfrm>
          <a:custGeom>
            <a:avLst/>
            <a:gdLst/>
            <a:ahLst/>
            <a:cxnLst>
              <a:cxn ang="0">
                <a:pos x="112" y="104"/>
              </a:cxn>
              <a:cxn ang="0">
                <a:pos x="0" y="0"/>
              </a:cxn>
              <a:cxn ang="0">
                <a:pos x="192" y="0"/>
              </a:cxn>
              <a:cxn ang="0">
                <a:pos x="112" y="104"/>
              </a:cxn>
            </a:cxnLst>
            <a:rect l="0" t="0" r="r" b="b"/>
            <a:pathLst>
              <a:path w="193" h="105">
                <a:moveTo>
                  <a:pt x="112" y="104"/>
                </a:moveTo>
                <a:lnTo>
                  <a:pt x="0" y="0"/>
                </a:lnTo>
                <a:lnTo>
                  <a:pt x="192" y="0"/>
                </a:lnTo>
                <a:lnTo>
                  <a:pt x="112" y="104"/>
                </a:lnTo>
              </a:path>
            </a:pathLst>
          </a:custGeom>
          <a:solidFill>
            <a:schemeClr val="hlink"/>
          </a:solidFill>
          <a:ln w="12700" cap="rnd" cmpd="sng">
            <a:solidFill>
              <a:schemeClr val="tx1"/>
            </a:solidFill>
            <a:prstDash val="solid"/>
            <a:round/>
            <a:headEnd type="none" w="med" len="med"/>
            <a:tailEnd type="none" w="med" len="med"/>
          </a:ln>
          <a:effectLst/>
        </p:spPr>
        <p:txBody>
          <a:bodyPr/>
          <a:lstStyle/>
          <a:p>
            <a:endParaRPr lang="en-US"/>
          </a:p>
        </p:txBody>
      </p:sp>
      <p:sp>
        <p:nvSpPr>
          <p:cNvPr id="280587" name="Line 11"/>
          <p:cNvSpPr>
            <a:spLocks noChangeShapeType="1"/>
          </p:cNvSpPr>
          <p:nvPr/>
        </p:nvSpPr>
        <p:spPr bwMode="auto">
          <a:xfrm>
            <a:off x="6178550" y="4076700"/>
            <a:ext cx="2578100" cy="0"/>
          </a:xfrm>
          <a:prstGeom prst="line">
            <a:avLst/>
          </a:prstGeom>
          <a:noFill/>
          <a:ln w="12700">
            <a:solidFill>
              <a:schemeClr val="tx1"/>
            </a:solidFill>
            <a:round/>
            <a:headEnd/>
            <a:tailEnd/>
          </a:ln>
          <a:effectLst/>
        </p:spPr>
        <p:txBody>
          <a:bodyPr wrap="none" anchor="ctr"/>
          <a:lstStyle/>
          <a:p>
            <a:endParaRPr lang="en-US"/>
          </a:p>
        </p:txBody>
      </p:sp>
      <p:sp>
        <p:nvSpPr>
          <p:cNvPr id="280588" name="Freeform 12"/>
          <p:cNvSpPr>
            <a:spLocks/>
          </p:cNvSpPr>
          <p:nvPr/>
        </p:nvSpPr>
        <p:spPr bwMode="auto">
          <a:xfrm>
            <a:off x="7353300" y="3911600"/>
            <a:ext cx="306388" cy="166688"/>
          </a:xfrm>
          <a:custGeom>
            <a:avLst/>
            <a:gdLst/>
            <a:ahLst/>
            <a:cxnLst>
              <a:cxn ang="0">
                <a:pos x="112" y="104"/>
              </a:cxn>
              <a:cxn ang="0">
                <a:pos x="0" y="0"/>
              </a:cxn>
              <a:cxn ang="0">
                <a:pos x="192" y="0"/>
              </a:cxn>
              <a:cxn ang="0">
                <a:pos x="112" y="104"/>
              </a:cxn>
            </a:cxnLst>
            <a:rect l="0" t="0" r="r" b="b"/>
            <a:pathLst>
              <a:path w="193" h="105">
                <a:moveTo>
                  <a:pt x="112" y="104"/>
                </a:moveTo>
                <a:lnTo>
                  <a:pt x="0" y="0"/>
                </a:lnTo>
                <a:lnTo>
                  <a:pt x="192" y="0"/>
                </a:lnTo>
                <a:lnTo>
                  <a:pt x="112" y="104"/>
                </a:lnTo>
              </a:path>
            </a:pathLst>
          </a:custGeom>
          <a:solidFill>
            <a:schemeClr val="hlink"/>
          </a:solidFill>
          <a:ln w="12700" cap="rnd" cmpd="sng">
            <a:solidFill>
              <a:schemeClr val="tx1"/>
            </a:solidFill>
            <a:prstDash val="solid"/>
            <a:round/>
            <a:headEnd type="none" w="med" len="med"/>
            <a:tailEnd type="none" w="med" len="med"/>
          </a:ln>
          <a:effectLst/>
        </p:spPr>
        <p:txBody>
          <a:bodyPr/>
          <a:lstStyle/>
          <a:p>
            <a:endParaRPr lang="en-US"/>
          </a:p>
        </p:txBody>
      </p:sp>
      <p:sp>
        <p:nvSpPr>
          <p:cNvPr id="280589" name="Line 13"/>
          <p:cNvSpPr>
            <a:spLocks noChangeShapeType="1"/>
          </p:cNvSpPr>
          <p:nvPr/>
        </p:nvSpPr>
        <p:spPr bwMode="auto">
          <a:xfrm>
            <a:off x="3111500" y="2584450"/>
            <a:ext cx="0" cy="2146300"/>
          </a:xfrm>
          <a:prstGeom prst="line">
            <a:avLst/>
          </a:prstGeom>
          <a:noFill/>
          <a:ln w="28575">
            <a:solidFill>
              <a:schemeClr val="tx1"/>
            </a:solidFill>
            <a:prstDash val="sysDot"/>
            <a:round/>
            <a:headEnd/>
            <a:tailEnd/>
          </a:ln>
          <a:effectLst/>
        </p:spPr>
        <p:txBody>
          <a:bodyPr wrap="none" anchor="ctr"/>
          <a:lstStyle/>
          <a:p>
            <a:endParaRPr lang="en-US"/>
          </a:p>
        </p:txBody>
      </p:sp>
      <p:sp>
        <p:nvSpPr>
          <p:cNvPr id="280590" name="Rectangle 14"/>
          <p:cNvSpPr>
            <a:spLocks noChangeArrowheads="1"/>
          </p:cNvSpPr>
          <p:nvPr/>
        </p:nvSpPr>
        <p:spPr bwMode="auto">
          <a:xfrm>
            <a:off x="5440363" y="3408363"/>
            <a:ext cx="333375" cy="454025"/>
          </a:xfrm>
          <a:prstGeom prst="rect">
            <a:avLst/>
          </a:prstGeom>
          <a:noFill/>
          <a:ln w="12700">
            <a:noFill/>
            <a:miter lim="800000"/>
            <a:headEnd/>
            <a:tailEnd/>
          </a:ln>
          <a:effectLst/>
        </p:spPr>
        <p:txBody>
          <a:bodyPr wrap="none" lIns="90488" tIns="44450" rIns="90488" bIns="44450">
            <a:spAutoFit/>
          </a:bodyPr>
          <a:lstStyle/>
          <a:p>
            <a:r>
              <a:rPr lang="en-US" sz="2400"/>
              <a:t>1</a:t>
            </a:r>
          </a:p>
        </p:txBody>
      </p:sp>
      <p:sp>
        <p:nvSpPr>
          <p:cNvPr id="280591" name="Rectangle 15"/>
          <p:cNvSpPr>
            <a:spLocks noChangeArrowheads="1"/>
          </p:cNvSpPr>
          <p:nvPr/>
        </p:nvSpPr>
        <p:spPr bwMode="auto">
          <a:xfrm>
            <a:off x="7700963" y="3344863"/>
            <a:ext cx="333375" cy="454025"/>
          </a:xfrm>
          <a:prstGeom prst="rect">
            <a:avLst/>
          </a:prstGeom>
          <a:noFill/>
          <a:ln w="12700">
            <a:noFill/>
            <a:miter lim="800000"/>
            <a:headEnd/>
            <a:tailEnd/>
          </a:ln>
          <a:effectLst/>
        </p:spPr>
        <p:txBody>
          <a:bodyPr wrap="none" lIns="90488" tIns="44450" rIns="90488" bIns="44450">
            <a:spAutoFit/>
          </a:bodyPr>
          <a:lstStyle/>
          <a:p>
            <a:r>
              <a:rPr lang="en-US" sz="2400"/>
              <a:t>2</a:t>
            </a:r>
          </a:p>
        </p:txBody>
      </p:sp>
      <p:graphicFrame>
        <p:nvGraphicFramePr>
          <p:cNvPr id="280592" name="Object 16">
            <a:hlinkClick r:id="" action="ppaction://ole?verb=0"/>
          </p:cNvPr>
          <p:cNvGraphicFramePr>
            <a:graphicFrameLocks/>
          </p:cNvGraphicFramePr>
          <p:nvPr/>
        </p:nvGraphicFramePr>
        <p:xfrm>
          <a:off x="5689600" y="4233863"/>
          <a:ext cx="1054100" cy="363537"/>
        </p:xfrm>
        <a:graphic>
          <a:graphicData uri="http://schemas.openxmlformats.org/presentationml/2006/ole">
            <p:oleObj spid="_x0000_s280592" name="Equation" r:id="rId6" imgW="711000" imgH="253800" progId="Equation.2">
              <p:embed/>
            </p:oleObj>
          </a:graphicData>
        </a:graphic>
      </p:graphicFrame>
      <p:sp>
        <p:nvSpPr>
          <p:cNvPr id="280593" name="Rectangle 17"/>
          <p:cNvSpPr>
            <a:spLocks noChangeArrowheads="1"/>
          </p:cNvSpPr>
          <p:nvPr/>
        </p:nvSpPr>
        <p:spPr bwMode="auto">
          <a:xfrm>
            <a:off x="5380038" y="1735138"/>
            <a:ext cx="1563687" cy="454025"/>
          </a:xfrm>
          <a:prstGeom prst="rect">
            <a:avLst/>
          </a:prstGeom>
          <a:noFill/>
          <a:ln w="12700">
            <a:noFill/>
            <a:miter lim="800000"/>
            <a:headEnd/>
            <a:tailEnd/>
          </a:ln>
          <a:effectLst/>
        </p:spPr>
        <p:txBody>
          <a:bodyPr lIns="90488" tIns="44450" rIns="90488" bIns="44450">
            <a:spAutoFit/>
          </a:bodyPr>
          <a:lstStyle/>
          <a:p>
            <a:pPr>
              <a:spcBef>
                <a:spcPct val="50000"/>
              </a:spcBef>
            </a:pPr>
            <a:r>
              <a:rPr lang="en-US" sz="2400"/>
              <a:t>sluice gate</a:t>
            </a:r>
          </a:p>
        </p:txBody>
      </p:sp>
      <p:graphicFrame>
        <p:nvGraphicFramePr>
          <p:cNvPr id="280594" name="Object 18">
            <a:hlinkClick r:id="" action="ppaction://ole?verb=0"/>
          </p:cNvPr>
          <p:cNvGraphicFramePr>
            <a:graphicFrameLocks/>
          </p:cNvGraphicFramePr>
          <p:nvPr/>
        </p:nvGraphicFramePr>
        <p:xfrm>
          <a:off x="406400" y="3035300"/>
          <a:ext cx="177800" cy="241300"/>
        </p:xfrm>
        <a:graphic>
          <a:graphicData uri="http://schemas.openxmlformats.org/presentationml/2006/ole">
            <p:oleObj spid="_x0000_s280594" name="Equation" r:id="rId7" imgW="190440" imgH="253800" progId="Equation.2">
              <p:embed/>
            </p:oleObj>
          </a:graphicData>
        </a:graphic>
      </p:graphicFrame>
      <p:graphicFrame>
        <p:nvGraphicFramePr>
          <p:cNvPr id="280595" name="Object 19">
            <a:hlinkClick r:id="" action="ppaction://ole?verb=0"/>
          </p:cNvPr>
          <p:cNvGraphicFramePr>
            <a:graphicFrameLocks/>
          </p:cNvGraphicFramePr>
          <p:nvPr/>
        </p:nvGraphicFramePr>
        <p:xfrm>
          <a:off x="342900" y="3937000"/>
          <a:ext cx="203200" cy="241300"/>
        </p:xfrm>
        <a:graphic>
          <a:graphicData uri="http://schemas.openxmlformats.org/presentationml/2006/ole">
            <p:oleObj spid="_x0000_s280595" name="Equation" r:id="rId8" imgW="215640" imgH="253800" progId="Equation.2">
              <p:embed/>
            </p:oleObj>
          </a:graphicData>
        </a:graphic>
      </p:graphicFrame>
      <p:sp>
        <p:nvSpPr>
          <p:cNvPr id="280596" name="Line 20"/>
          <p:cNvSpPr>
            <a:spLocks noChangeShapeType="1"/>
          </p:cNvSpPr>
          <p:nvPr/>
        </p:nvSpPr>
        <p:spPr bwMode="auto">
          <a:xfrm>
            <a:off x="3105150" y="3073400"/>
            <a:ext cx="4343400" cy="0"/>
          </a:xfrm>
          <a:prstGeom prst="line">
            <a:avLst/>
          </a:prstGeom>
          <a:noFill/>
          <a:ln w="28575">
            <a:solidFill>
              <a:schemeClr val="tx1"/>
            </a:solidFill>
            <a:prstDash val="sysDot"/>
            <a:round/>
            <a:headEnd/>
            <a:tailEnd/>
          </a:ln>
          <a:effectLst/>
        </p:spPr>
        <p:txBody>
          <a:bodyPr wrap="none" anchor="ctr"/>
          <a:lstStyle/>
          <a:p>
            <a:endParaRPr lang="en-US"/>
          </a:p>
        </p:txBody>
      </p:sp>
      <p:sp>
        <p:nvSpPr>
          <p:cNvPr id="280597" name="Rectangle 21"/>
          <p:cNvSpPr>
            <a:spLocks noChangeArrowheads="1"/>
          </p:cNvSpPr>
          <p:nvPr/>
        </p:nvSpPr>
        <p:spPr bwMode="auto">
          <a:xfrm>
            <a:off x="7399338" y="2801938"/>
            <a:ext cx="1139825" cy="454025"/>
          </a:xfrm>
          <a:prstGeom prst="rect">
            <a:avLst/>
          </a:prstGeom>
          <a:noFill/>
          <a:ln w="12700">
            <a:noFill/>
            <a:miter lim="800000"/>
            <a:headEnd/>
            <a:tailEnd/>
          </a:ln>
          <a:effectLst/>
        </p:spPr>
        <p:txBody>
          <a:bodyPr lIns="90488" tIns="44450" rIns="90488" bIns="44450">
            <a:spAutoFit/>
          </a:bodyPr>
          <a:lstStyle/>
          <a:p>
            <a:pPr>
              <a:spcBef>
                <a:spcPct val="50000"/>
              </a:spcBef>
            </a:pPr>
            <a:r>
              <a:rPr lang="en-US" sz="2400"/>
              <a:t>EGL</a:t>
            </a:r>
          </a:p>
        </p:txBody>
      </p:sp>
      <p:sp>
        <p:nvSpPr>
          <p:cNvPr id="280598" name="Rectangle 22"/>
          <p:cNvSpPr>
            <a:spLocks noChangeArrowheads="1"/>
          </p:cNvSpPr>
          <p:nvPr/>
        </p:nvSpPr>
        <p:spPr bwMode="auto">
          <a:xfrm>
            <a:off x="947738" y="5862638"/>
            <a:ext cx="7731125" cy="819150"/>
          </a:xfrm>
          <a:prstGeom prst="rect">
            <a:avLst/>
          </a:prstGeom>
          <a:noFill/>
          <a:ln w="12700">
            <a:noFill/>
            <a:miter lim="800000"/>
            <a:headEnd/>
            <a:tailEnd/>
          </a:ln>
          <a:effectLst/>
        </p:spPr>
        <p:txBody>
          <a:bodyPr lIns="90488" tIns="44450" rIns="90488" bIns="44450">
            <a:spAutoFit/>
          </a:bodyPr>
          <a:lstStyle/>
          <a:p>
            <a:pPr>
              <a:spcBef>
                <a:spcPct val="50000"/>
              </a:spcBef>
            </a:pPr>
            <a:r>
              <a:rPr lang="en-US" sz="2400"/>
              <a:t>as sluice gate is raised y</a:t>
            </a:r>
            <a:r>
              <a:rPr lang="en-US" sz="2400" baseline="-25000"/>
              <a:t>1</a:t>
            </a:r>
            <a:r>
              <a:rPr lang="en-US" sz="2400"/>
              <a:t> approaches y</a:t>
            </a:r>
            <a:r>
              <a:rPr lang="en-US" sz="2400" baseline="-25000"/>
              <a:t>2</a:t>
            </a:r>
            <a:r>
              <a:rPr lang="en-US" sz="2400"/>
              <a:t> and E is minimized: Maximum discharge for given energy.</a:t>
            </a:r>
          </a:p>
        </p:txBody>
      </p:sp>
      <p:sp>
        <p:nvSpPr>
          <p:cNvPr id="280599" name="Line 23"/>
          <p:cNvSpPr>
            <a:spLocks noChangeShapeType="1"/>
          </p:cNvSpPr>
          <p:nvPr/>
        </p:nvSpPr>
        <p:spPr bwMode="auto">
          <a:xfrm>
            <a:off x="4356100" y="4813300"/>
            <a:ext cx="4368800" cy="0"/>
          </a:xfrm>
          <a:prstGeom prst="line">
            <a:avLst/>
          </a:prstGeom>
          <a:noFill/>
          <a:ln w="127000">
            <a:pattFill prst="ltUpDiag">
              <a:fgClr>
                <a:schemeClr val="tx1"/>
              </a:fgClr>
              <a:bgClr>
                <a:schemeClr val="bg1"/>
              </a:bgClr>
            </a:pattFill>
            <a:round/>
            <a:headEnd/>
            <a:tailEnd/>
          </a:ln>
          <a:effectLst/>
        </p:spPr>
        <p:txBody>
          <a:bodyPr wrap="none" anchor="ctr"/>
          <a:lstStyle/>
          <a:p>
            <a:endParaRPr lang="en-US"/>
          </a:p>
        </p:txBody>
      </p:sp>
      <p:sp>
        <p:nvSpPr>
          <p:cNvPr id="280600" name="Freeform 24"/>
          <p:cNvSpPr>
            <a:spLocks/>
          </p:cNvSpPr>
          <p:nvPr/>
        </p:nvSpPr>
        <p:spPr bwMode="auto">
          <a:xfrm>
            <a:off x="6089650" y="3779838"/>
            <a:ext cx="2628900" cy="447675"/>
          </a:xfrm>
          <a:custGeom>
            <a:avLst/>
            <a:gdLst/>
            <a:ahLst/>
            <a:cxnLst>
              <a:cxn ang="0">
                <a:pos x="1649" y="193"/>
              </a:cxn>
              <a:cxn ang="0">
                <a:pos x="428" y="193"/>
              </a:cxn>
              <a:cxn ang="0">
                <a:pos x="24" y="132"/>
              </a:cxn>
              <a:cxn ang="0">
                <a:pos x="12" y="24"/>
              </a:cxn>
              <a:cxn ang="0">
                <a:pos x="7" y="277"/>
              </a:cxn>
              <a:cxn ang="0">
                <a:pos x="1649" y="275"/>
              </a:cxn>
              <a:cxn ang="0">
                <a:pos x="1649" y="193"/>
              </a:cxn>
            </a:cxnLst>
            <a:rect l="0" t="0" r="r" b="b"/>
            <a:pathLst>
              <a:path w="1656" h="282">
                <a:moveTo>
                  <a:pt x="1649" y="193"/>
                </a:moveTo>
                <a:cubicBezTo>
                  <a:pt x="1439" y="192"/>
                  <a:pt x="699" y="201"/>
                  <a:pt x="428" y="193"/>
                </a:cubicBezTo>
                <a:cubicBezTo>
                  <a:pt x="158" y="183"/>
                  <a:pt x="47" y="174"/>
                  <a:pt x="24" y="132"/>
                </a:cubicBezTo>
                <a:cubicBezTo>
                  <a:pt x="0" y="90"/>
                  <a:pt x="38" y="0"/>
                  <a:pt x="12" y="24"/>
                </a:cubicBezTo>
                <a:lnTo>
                  <a:pt x="7" y="277"/>
                </a:lnTo>
                <a:cubicBezTo>
                  <a:pt x="297" y="278"/>
                  <a:pt x="1345" y="276"/>
                  <a:pt x="1649" y="275"/>
                </a:cubicBezTo>
                <a:cubicBezTo>
                  <a:pt x="1647" y="216"/>
                  <a:pt x="1656" y="282"/>
                  <a:pt x="1649" y="193"/>
                </a:cubicBezTo>
                <a:close/>
              </a:path>
            </a:pathLst>
          </a:custGeom>
          <a:solidFill>
            <a:schemeClr val="hlink"/>
          </a:solidFill>
          <a:ln w="12700" cap="flat" cmpd="sng">
            <a:noFill/>
            <a:prstDash val="solid"/>
            <a:round/>
            <a:headEnd type="none" w="lg" len="med"/>
            <a:tailEnd type="none" w="lg" len="med"/>
          </a:ln>
          <a:effectLst/>
        </p:spPr>
        <p:txBody>
          <a:bodyPr anchor="ctr">
            <a:spAutoFit/>
          </a:bodyPr>
          <a:lstStyle/>
          <a:p>
            <a:endParaRPr lang="en-US"/>
          </a:p>
        </p:txBody>
      </p:sp>
      <p:sp>
        <p:nvSpPr>
          <p:cNvPr id="280601" name="Line 25"/>
          <p:cNvSpPr>
            <a:spLocks noChangeShapeType="1"/>
          </p:cNvSpPr>
          <p:nvPr/>
        </p:nvSpPr>
        <p:spPr bwMode="auto">
          <a:xfrm>
            <a:off x="958850" y="4076700"/>
            <a:ext cx="5715000" cy="0"/>
          </a:xfrm>
          <a:prstGeom prst="line">
            <a:avLst/>
          </a:prstGeom>
          <a:noFill/>
          <a:ln w="28575">
            <a:solidFill>
              <a:schemeClr val="tx2"/>
            </a:solidFill>
            <a:prstDash val="sysDot"/>
            <a:round/>
            <a:headEnd/>
            <a:tailEnd/>
          </a:ln>
          <a:effectLst/>
        </p:spPr>
        <p:txBody>
          <a:bodyPr wrap="none" anchor="ctr"/>
          <a:lstStyle/>
          <a:p>
            <a:endParaRPr 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280601"/>
                                        </p:tgtEl>
                                        <p:attrNameLst>
                                          <p:attrName>style.visibility</p:attrName>
                                        </p:attrNameLst>
                                      </p:cBhvr>
                                      <p:to>
                                        <p:strVal val="visible"/>
                                      </p:to>
                                    </p:set>
                                    <p:animEffect transition="in" filter="wipe(right)">
                                      <p:cBhvr>
                                        <p:cTn id="7" dur="500"/>
                                        <p:tgtEl>
                                          <p:spTgt spid="28060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280589"/>
                                        </p:tgtEl>
                                        <p:attrNameLst>
                                          <p:attrName>style.visibility</p:attrName>
                                        </p:attrNameLst>
                                      </p:cBhvr>
                                      <p:to>
                                        <p:strVal val="visible"/>
                                      </p:to>
                                    </p:set>
                                    <p:animEffect transition="in" filter="wipe(down)">
                                      <p:cBhvr>
                                        <p:cTn id="12" dur="500"/>
                                        <p:tgtEl>
                                          <p:spTgt spid="28058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80584"/>
                                        </p:tgtEl>
                                        <p:attrNameLst>
                                          <p:attrName>style.visibility</p:attrName>
                                        </p:attrNameLst>
                                      </p:cBhvr>
                                      <p:to>
                                        <p:strVal val="visible"/>
                                      </p:to>
                                    </p:set>
                                    <p:animEffect transition="in" filter="wipe(left)">
                                      <p:cBhvr>
                                        <p:cTn id="17" dur="500"/>
                                        <p:tgtEl>
                                          <p:spTgt spid="28058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280579"/>
                                        </p:tgtEl>
                                        <p:attrNameLst>
                                          <p:attrName>style.visibility</p:attrName>
                                        </p:attrNameLst>
                                      </p:cBhvr>
                                      <p:to>
                                        <p:strVal val="visible"/>
                                      </p:to>
                                    </p:set>
                                    <p:animEffect transition="in" filter="wipe(down)">
                                      <p:cBhvr>
                                        <p:cTn id="22" dur="500"/>
                                        <p:tgtEl>
                                          <p:spTgt spid="280579"/>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28059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0579" grpId="0" animBg="1"/>
      <p:bldP spid="280584" grpId="0" animBg="1"/>
      <p:bldP spid="280589" grpId="0" animBg="1"/>
      <p:bldP spid="280596" grpId="0" animBg="1"/>
      <p:bldP spid="280601"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602" name="Text Box 2"/>
          <p:cNvSpPr txBox="1">
            <a:spLocks noChangeArrowheads="1"/>
          </p:cNvSpPr>
          <p:nvPr/>
        </p:nvSpPr>
        <p:spPr bwMode="auto">
          <a:xfrm>
            <a:off x="4387850" y="6389688"/>
            <a:ext cx="4749800" cy="519112"/>
          </a:xfrm>
          <a:prstGeom prst="rect">
            <a:avLst/>
          </a:prstGeom>
          <a:noFill/>
          <a:ln w="12700">
            <a:noFill/>
            <a:miter lim="800000"/>
            <a:headEnd type="none" w="lg" len="med"/>
            <a:tailEnd type="none" w="lg" len="med"/>
          </a:ln>
          <a:effectLst/>
        </p:spPr>
        <p:txBody>
          <a:bodyPr wrap="none">
            <a:spAutoFit/>
          </a:bodyPr>
          <a:lstStyle/>
          <a:p>
            <a:r>
              <a:rPr lang="en-US">
                <a:solidFill>
                  <a:schemeClr val="folHlink"/>
                </a:solidFill>
              </a:rPr>
              <a:t>NO! Calculate depth along step.</a:t>
            </a:r>
          </a:p>
        </p:txBody>
      </p:sp>
      <p:graphicFrame>
        <p:nvGraphicFramePr>
          <p:cNvPr id="29" name="Object 3"/>
          <p:cNvGraphicFramePr>
            <a:graphicFrameLocks noChangeAspect="1"/>
          </p:cNvGraphicFramePr>
          <p:nvPr/>
        </p:nvGraphicFramePr>
        <p:xfrm>
          <a:off x="136525" y="2371725"/>
          <a:ext cx="4538663" cy="4370388"/>
        </p:xfrm>
        <a:graphic>
          <a:graphicData uri="http://schemas.openxmlformats.org/drawingml/2006/chart">
            <c:chart xmlns:c="http://schemas.openxmlformats.org/drawingml/2006/chart" xmlns:r="http://schemas.openxmlformats.org/officeDocument/2006/relationships" r:id="rId4"/>
          </a:graphicData>
        </a:graphic>
      </p:graphicFrame>
      <p:sp>
        <p:nvSpPr>
          <p:cNvPr id="281604" name="Rectangle 4"/>
          <p:cNvSpPr>
            <a:spLocks noChangeArrowheads="1"/>
          </p:cNvSpPr>
          <p:nvPr/>
        </p:nvSpPr>
        <p:spPr bwMode="auto">
          <a:xfrm>
            <a:off x="4330700" y="3644900"/>
            <a:ext cx="581025" cy="2146300"/>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sp>
        <p:nvSpPr>
          <p:cNvPr id="281605" name="Rectangle 5"/>
          <p:cNvSpPr>
            <a:spLocks noGrp="1" noChangeArrowheads="1"/>
          </p:cNvSpPr>
          <p:nvPr>
            <p:ph type="title"/>
          </p:nvPr>
        </p:nvSpPr>
        <p:spPr>
          <a:noFill/>
          <a:ln/>
          <a:effectLst/>
        </p:spPr>
        <p:txBody>
          <a:bodyPr lIns="90488" tIns="44450" rIns="90488" bIns="44450" anchor="b"/>
          <a:lstStyle/>
          <a:p>
            <a:r>
              <a:rPr lang="en-US"/>
              <a:t>Step Up with Subcritical Flow</a:t>
            </a:r>
          </a:p>
        </p:txBody>
      </p:sp>
      <p:sp>
        <p:nvSpPr>
          <p:cNvPr id="281606" name="Rectangle 6"/>
          <p:cNvSpPr>
            <a:spLocks noChangeArrowheads="1"/>
          </p:cNvSpPr>
          <p:nvPr/>
        </p:nvSpPr>
        <p:spPr bwMode="auto">
          <a:xfrm>
            <a:off x="452438" y="1697038"/>
            <a:ext cx="7362825" cy="454025"/>
          </a:xfrm>
          <a:prstGeom prst="rect">
            <a:avLst/>
          </a:prstGeom>
          <a:noFill/>
          <a:ln w="12700">
            <a:noFill/>
            <a:miter lim="800000"/>
            <a:headEnd/>
            <a:tailEnd/>
          </a:ln>
          <a:effectLst/>
        </p:spPr>
        <p:txBody>
          <a:bodyPr lIns="90488" tIns="44450" rIns="90488" bIns="44450">
            <a:spAutoFit/>
          </a:bodyPr>
          <a:lstStyle/>
          <a:p>
            <a:pPr>
              <a:spcBef>
                <a:spcPct val="50000"/>
              </a:spcBef>
            </a:pPr>
            <a:r>
              <a:rPr lang="en-US" sz="2400"/>
              <a:t>Short, smooth step with rise h in channel</a:t>
            </a:r>
          </a:p>
        </p:txBody>
      </p:sp>
      <p:sp>
        <p:nvSpPr>
          <p:cNvPr id="281607" name="Line 7"/>
          <p:cNvSpPr>
            <a:spLocks noChangeShapeType="1"/>
          </p:cNvSpPr>
          <p:nvPr/>
        </p:nvSpPr>
        <p:spPr bwMode="auto">
          <a:xfrm flipH="1">
            <a:off x="5010150" y="5791200"/>
            <a:ext cx="1749425" cy="0"/>
          </a:xfrm>
          <a:prstGeom prst="line">
            <a:avLst/>
          </a:prstGeom>
          <a:noFill/>
          <a:ln w="12700">
            <a:solidFill>
              <a:schemeClr val="tx1"/>
            </a:solidFill>
            <a:round/>
            <a:headEnd/>
            <a:tailEnd/>
          </a:ln>
          <a:effectLst/>
        </p:spPr>
        <p:txBody>
          <a:bodyPr wrap="none" anchor="ctr"/>
          <a:lstStyle/>
          <a:p>
            <a:endParaRPr lang="en-US"/>
          </a:p>
        </p:txBody>
      </p:sp>
      <p:sp>
        <p:nvSpPr>
          <p:cNvPr id="281608" name="Line 8"/>
          <p:cNvSpPr>
            <a:spLocks noChangeShapeType="1"/>
          </p:cNvSpPr>
          <p:nvPr/>
        </p:nvSpPr>
        <p:spPr bwMode="auto">
          <a:xfrm>
            <a:off x="3765550" y="3543300"/>
            <a:ext cx="5210175" cy="0"/>
          </a:xfrm>
          <a:prstGeom prst="line">
            <a:avLst/>
          </a:prstGeom>
          <a:noFill/>
          <a:ln w="28575">
            <a:solidFill>
              <a:schemeClr val="tx1"/>
            </a:solidFill>
            <a:prstDash val="sysDot"/>
            <a:round/>
            <a:headEnd/>
            <a:tailEnd/>
          </a:ln>
          <a:effectLst/>
        </p:spPr>
        <p:txBody>
          <a:bodyPr wrap="none" anchor="ctr"/>
          <a:lstStyle/>
          <a:p>
            <a:endParaRPr lang="en-US"/>
          </a:p>
        </p:txBody>
      </p:sp>
      <p:sp>
        <p:nvSpPr>
          <p:cNvPr id="281609" name="Line 9"/>
          <p:cNvSpPr>
            <a:spLocks noChangeShapeType="1"/>
          </p:cNvSpPr>
          <p:nvPr/>
        </p:nvSpPr>
        <p:spPr bwMode="auto">
          <a:xfrm flipH="1">
            <a:off x="692150" y="3657600"/>
            <a:ext cx="4356100" cy="0"/>
          </a:xfrm>
          <a:prstGeom prst="line">
            <a:avLst/>
          </a:prstGeom>
          <a:noFill/>
          <a:ln w="28575">
            <a:solidFill>
              <a:schemeClr val="tx1"/>
            </a:solidFill>
            <a:prstDash val="sysDot"/>
            <a:round/>
            <a:headEnd/>
            <a:tailEnd/>
          </a:ln>
          <a:effectLst/>
        </p:spPr>
        <p:txBody>
          <a:bodyPr wrap="none" anchor="ctr"/>
          <a:lstStyle/>
          <a:p>
            <a:endParaRPr lang="en-US"/>
          </a:p>
        </p:txBody>
      </p:sp>
      <p:sp>
        <p:nvSpPr>
          <p:cNvPr id="281610" name="AutoShape 10"/>
          <p:cNvSpPr>
            <a:spLocks noChangeArrowheads="1"/>
          </p:cNvSpPr>
          <p:nvPr/>
        </p:nvSpPr>
        <p:spPr bwMode="auto">
          <a:xfrm rot="10800000" flipH="1">
            <a:off x="4451350" y="3498850"/>
            <a:ext cx="317500" cy="139700"/>
          </a:xfrm>
          <a:prstGeom prst="triangle">
            <a:avLst>
              <a:gd name="adj" fmla="val 49995"/>
            </a:avLst>
          </a:prstGeom>
          <a:solidFill>
            <a:schemeClr val="hlink"/>
          </a:solidFill>
          <a:ln w="12700">
            <a:solidFill>
              <a:schemeClr val="tx1"/>
            </a:solidFill>
            <a:miter lim="800000"/>
            <a:headEnd/>
            <a:tailEnd/>
          </a:ln>
          <a:effectLst/>
        </p:spPr>
        <p:txBody>
          <a:bodyPr wrap="none" anchor="ctr"/>
          <a:lstStyle/>
          <a:p>
            <a:endParaRPr lang="en-US"/>
          </a:p>
        </p:txBody>
      </p:sp>
      <p:grpSp>
        <p:nvGrpSpPr>
          <p:cNvPr id="281611" name="Group 11"/>
          <p:cNvGrpSpPr>
            <a:grpSpLocks/>
          </p:cNvGrpSpPr>
          <p:nvPr/>
        </p:nvGrpSpPr>
        <p:grpSpPr bwMode="auto">
          <a:xfrm>
            <a:off x="4581525" y="3540125"/>
            <a:ext cx="3879850" cy="2255838"/>
            <a:chOff x="2886" y="2230"/>
            <a:chExt cx="2444" cy="1421"/>
          </a:xfrm>
        </p:grpSpPr>
        <p:sp>
          <p:nvSpPr>
            <p:cNvPr id="281612" name="Freeform 12"/>
            <p:cNvSpPr>
              <a:spLocks/>
            </p:cNvSpPr>
            <p:nvPr/>
          </p:nvSpPr>
          <p:spPr bwMode="auto">
            <a:xfrm>
              <a:off x="2886" y="2230"/>
              <a:ext cx="2444" cy="1421"/>
            </a:xfrm>
            <a:custGeom>
              <a:avLst/>
              <a:gdLst/>
              <a:ahLst/>
              <a:cxnLst>
                <a:cxn ang="0">
                  <a:pos x="182" y="66"/>
                </a:cxn>
                <a:cxn ang="0">
                  <a:pos x="1237" y="181"/>
                </a:cxn>
                <a:cxn ang="0">
                  <a:pos x="2442" y="161"/>
                </a:cxn>
                <a:cxn ang="0">
                  <a:pos x="2444" y="996"/>
                </a:cxn>
                <a:cxn ang="0">
                  <a:pos x="1261" y="980"/>
                </a:cxn>
                <a:cxn ang="0">
                  <a:pos x="585" y="1349"/>
                </a:cxn>
                <a:cxn ang="0">
                  <a:pos x="171" y="1410"/>
                </a:cxn>
                <a:cxn ang="0">
                  <a:pos x="182" y="66"/>
                </a:cxn>
              </a:cxnLst>
              <a:rect l="0" t="0" r="r" b="b"/>
              <a:pathLst>
                <a:path w="2444" h="1421">
                  <a:moveTo>
                    <a:pt x="182" y="66"/>
                  </a:moveTo>
                  <a:cubicBezTo>
                    <a:pt x="364" y="132"/>
                    <a:pt x="710" y="181"/>
                    <a:pt x="1237" y="181"/>
                  </a:cubicBezTo>
                  <a:lnTo>
                    <a:pt x="2442" y="161"/>
                  </a:lnTo>
                  <a:lnTo>
                    <a:pt x="2444" y="996"/>
                  </a:lnTo>
                  <a:lnTo>
                    <a:pt x="1261" y="980"/>
                  </a:lnTo>
                  <a:cubicBezTo>
                    <a:pt x="951" y="1039"/>
                    <a:pt x="767" y="1277"/>
                    <a:pt x="585" y="1349"/>
                  </a:cubicBezTo>
                  <a:cubicBezTo>
                    <a:pt x="403" y="1421"/>
                    <a:pt x="416" y="1410"/>
                    <a:pt x="171" y="1410"/>
                  </a:cubicBezTo>
                  <a:cubicBezTo>
                    <a:pt x="171" y="965"/>
                    <a:pt x="0" y="0"/>
                    <a:pt x="182" y="66"/>
                  </a:cubicBezTo>
                  <a:close/>
                </a:path>
              </a:pathLst>
            </a:custGeom>
            <a:solidFill>
              <a:schemeClr val="hlink"/>
            </a:solidFill>
            <a:ln w="12700" cap="flat" cmpd="sng">
              <a:noFill/>
              <a:prstDash val="solid"/>
              <a:round/>
              <a:headEnd type="none" w="lg" len="med"/>
              <a:tailEnd type="none" w="lg" len="med"/>
            </a:ln>
            <a:effectLst/>
          </p:spPr>
          <p:txBody>
            <a:bodyPr anchor="ctr">
              <a:spAutoFit/>
            </a:bodyPr>
            <a:lstStyle/>
            <a:p>
              <a:endParaRPr lang="en-US"/>
            </a:p>
          </p:txBody>
        </p:sp>
        <p:sp>
          <p:nvSpPr>
            <p:cNvPr id="281613" name="AutoShape 13"/>
            <p:cNvSpPr>
              <a:spLocks noChangeArrowheads="1"/>
            </p:cNvSpPr>
            <p:nvPr/>
          </p:nvSpPr>
          <p:spPr bwMode="auto">
            <a:xfrm rot="10800000" flipH="1">
              <a:off x="5092" y="2308"/>
              <a:ext cx="200" cy="88"/>
            </a:xfrm>
            <a:prstGeom prst="triangle">
              <a:avLst>
                <a:gd name="adj" fmla="val 49995"/>
              </a:avLst>
            </a:prstGeom>
            <a:solidFill>
              <a:schemeClr val="hlink"/>
            </a:solidFill>
            <a:ln w="12700">
              <a:solidFill>
                <a:schemeClr val="tx1"/>
              </a:solidFill>
              <a:miter lim="800000"/>
              <a:headEnd/>
              <a:tailEnd/>
            </a:ln>
            <a:effectLst/>
          </p:spPr>
          <p:txBody>
            <a:bodyPr wrap="none" anchor="ctr"/>
            <a:lstStyle/>
            <a:p>
              <a:endParaRPr lang="en-US"/>
            </a:p>
          </p:txBody>
        </p:sp>
      </p:grpSp>
      <p:sp>
        <p:nvSpPr>
          <p:cNvPr id="281614" name="Rectangle 14"/>
          <p:cNvSpPr>
            <a:spLocks noChangeArrowheads="1"/>
          </p:cNvSpPr>
          <p:nvPr/>
        </p:nvSpPr>
        <p:spPr bwMode="auto">
          <a:xfrm>
            <a:off x="6434138" y="5202238"/>
            <a:ext cx="873125" cy="454025"/>
          </a:xfrm>
          <a:prstGeom prst="rect">
            <a:avLst/>
          </a:prstGeom>
          <a:noFill/>
          <a:ln w="12700">
            <a:noFill/>
            <a:miter lim="800000"/>
            <a:headEnd/>
            <a:tailEnd/>
          </a:ln>
          <a:effectLst/>
        </p:spPr>
        <p:txBody>
          <a:bodyPr lIns="90488" tIns="44450" rIns="90488" bIns="44450">
            <a:spAutoFit/>
          </a:bodyPr>
          <a:lstStyle/>
          <a:p>
            <a:pPr>
              <a:spcBef>
                <a:spcPct val="50000"/>
              </a:spcBef>
            </a:pPr>
            <a:r>
              <a:rPr lang="en-US" sz="2400">
                <a:sym typeface="Times New Roman" pitchFamily="18" charset="0"/>
              </a:rPr>
              <a:t>h</a:t>
            </a:r>
            <a:endParaRPr lang="en-US" sz="2400"/>
          </a:p>
        </p:txBody>
      </p:sp>
      <p:graphicFrame>
        <p:nvGraphicFramePr>
          <p:cNvPr id="281615" name="Object 15">
            <a:hlinkClick r:id="" action="ppaction://ole?verb=0"/>
          </p:cNvPr>
          <p:cNvGraphicFramePr>
            <a:graphicFrameLocks/>
          </p:cNvGraphicFramePr>
          <p:nvPr/>
        </p:nvGraphicFramePr>
        <p:xfrm>
          <a:off x="7521575" y="5576888"/>
          <a:ext cx="1368425" cy="350837"/>
        </p:xfrm>
        <a:graphic>
          <a:graphicData uri="http://schemas.openxmlformats.org/presentationml/2006/ole">
            <p:oleObj spid="_x0000_s281615" name="Equation" r:id="rId5" imgW="1384200" imgH="368280" progId="Equation.DSMT4">
              <p:embed/>
            </p:oleObj>
          </a:graphicData>
        </a:graphic>
      </p:graphicFrame>
      <p:sp>
        <p:nvSpPr>
          <p:cNvPr id="281616" name="Line 16"/>
          <p:cNvSpPr>
            <a:spLocks noChangeShapeType="1"/>
          </p:cNvSpPr>
          <p:nvPr/>
        </p:nvSpPr>
        <p:spPr bwMode="auto">
          <a:xfrm>
            <a:off x="3797300" y="3562350"/>
            <a:ext cx="0" cy="2222500"/>
          </a:xfrm>
          <a:prstGeom prst="line">
            <a:avLst/>
          </a:prstGeom>
          <a:noFill/>
          <a:ln w="28575">
            <a:solidFill>
              <a:schemeClr val="tx1"/>
            </a:solidFill>
            <a:prstDash val="sysDot"/>
            <a:round/>
            <a:headEnd/>
            <a:tailEnd/>
          </a:ln>
          <a:effectLst/>
        </p:spPr>
        <p:txBody>
          <a:bodyPr wrap="none" anchor="ctr"/>
          <a:lstStyle/>
          <a:p>
            <a:endParaRPr lang="en-US"/>
          </a:p>
        </p:txBody>
      </p:sp>
      <p:sp>
        <p:nvSpPr>
          <p:cNvPr id="281617" name="Rectangle 17"/>
          <p:cNvSpPr>
            <a:spLocks noChangeArrowheads="1"/>
          </p:cNvSpPr>
          <p:nvPr/>
        </p:nvSpPr>
        <p:spPr bwMode="auto">
          <a:xfrm>
            <a:off x="449263" y="2003425"/>
            <a:ext cx="5680075" cy="457200"/>
          </a:xfrm>
          <a:prstGeom prst="rect">
            <a:avLst/>
          </a:prstGeom>
          <a:noFill/>
          <a:ln w="12700">
            <a:noFill/>
            <a:miter lim="800000"/>
            <a:headEnd type="none" w="lg" len="med"/>
            <a:tailEnd type="none" w="lg" len="med"/>
          </a:ln>
          <a:effectLst/>
        </p:spPr>
        <p:txBody>
          <a:bodyPr anchor="ctr">
            <a:spAutoFit/>
          </a:bodyPr>
          <a:lstStyle/>
          <a:p>
            <a:pPr>
              <a:spcBef>
                <a:spcPct val="50000"/>
              </a:spcBef>
            </a:pPr>
            <a:r>
              <a:rPr lang="en-US" sz="2400"/>
              <a:t>Given upstream depth and discharge find y</a:t>
            </a:r>
            <a:r>
              <a:rPr lang="en-US" sz="2400" baseline="-25000"/>
              <a:t>2</a:t>
            </a:r>
          </a:p>
        </p:txBody>
      </p:sp>
      <p:sp>
        <p:nvSpPr>
          <p:cNvPr id="281618" name="Line 18"/>
          <p:cNvSpPr>
            <a:spLocks noChangeShapeType="1"/>
          </p:cNvSpPr>
          <p:nvPr/>
        </p:nvSpPr>
        <p:spPr bwMode="auto">
          <a:xfrm>
            <a:off x="7543800" y="3473450"/>
            <a:ext cx="0" cy="1816100"/>
          </a:xfrm>
          <a:prstGeom prst="line">
            <a:avLst/>
          </a:prstGeom>
          <a:noFill/>
          <a:ln w="28575">
            <a:solidFill>
              <a:schemeClr val="tx1"/>
            </a:solidFill>
            <a:prstDash val="sysDot"/>
            <a:round/>
            <a:headEnd/>
            <a:tailEnd/>
          </a:ln>
          <a:effectLst/>
        </p:spPr>
        <p:txBody>
          <a:bodyPr wrap="none" anchor="ctr"/>
          <a:lstStyle/>
          <a:p>
            <a:endParaRPr lang="en-US"/>
          </a:p>
        </p:txBody>
      </p:sp>
      <p:sp>
        <p:nvSpPr>
          <p:cNvPr id="281619" name="Line 19"/>
          <p:cNvSpPr>
            <a:spLocks noChangeShapeType="1"/>
          </p:cNvSpPr>
          <p:nvPr/>
        </p:nvSpPr>
        <p:spPr bwMode="auto">
          <a:xfrm flipH="1">
            <a:off x="5518150" y="3810000"/>
            <a:ext cx="2997200" cy="0"/>
          </a:xfrm>
          <a:prstGeom prst="line">
            <a:avLst/>
          </a:prstGeom>
          <a:noFill/>
          <a:ln w="38100">
            <a:solidFill>
              <a:schemeClr val="tx2"/>
            </a:solidFill>
            <a:prstDash val="sysDot"/>
            <a:round/>
            <a:headEnd/>
            <a:tailEnd/>
          </a:ln>
          <a:effectLst/>
        </p:spPr>
        <p:txBody>
          <a:bodyPr wrap="none" anchor="ctr"/>
          <a:lstStyle/>
          <a:p>
            <a:endParaRPr lang="en-US"/>
          </a:p>
        </p:txBody>
      </p:sp>
      <p:grpSp>
        <p:nvGrpSpPr>
          <p:cNvPr id="281620" name="Group 20"/>
          <p:cNvGrpSpPr>
            <a:grpSpLocks/>
          </p:cNvGrpSpPr>
          <p:nvPr/>
        </p:nvGrpSpPr>
        <p:grpSpPr bwMode="auto">
          <a:xfrm>
            <a:off x="4194175" y="5092700"/>
            <a:ext cx="4483100" cy="760413"/>
            <a:chOff x="2504" y="3523"/>
            <a:chExt cx="2824" cy="479"/>
          </a:xfrm>
        </p:grpSpPr>
        <p:sp>
          <p:nvSpPr>
            <p:cNvPr id="281621" name="Freeform 21"/>
            <p:cNvSpPr>
              <a:spLocks/>
            </p:cNvSpPr>
            <p:nvPr/>
          </p:nvSpPr>
          <p:spPr bwMode="auto">
            <a:xfrm>
              <a:off x="2504" y="3523"/>
              <a:ext cx="2816" cy="448"/>
            </a:xfrm>
            <a:custGeom>
              <a:avLst/>
              <a:gdLst/>
              <a:ahLst/>
              <a:cxnLst>
                <a:cxn ang="0">
                  <a:pos x="2816" y="0"/>
                </a:cxn>
                <a:cxn ang="0">
                  <a:pos x="1552" y="0"/>
                </a:cxn>
                <a:cxn ang="0">
                  <a:pos x="480" y="448"/>
                </a:cxn>
                <a:cxn ang="0">
                  <a:pos x="56" y="446"/>
                </a:cxn>
              </a:cxnLst>
              <a:rect l="0" t="0" r="r" b="b"/>
              <a:pathLst>
                <a:path w="2816" h="448">
                  <a:moveTo>
                    <a:pt x="2816" y="0"/>
                  </a:moveTo>
                  <a:cubicBezTo>
                    <a:pt x="2605" y="0"/>
                    <a:pt x="1952" y="0"/>
                    <a:pt x="1552" y="0"/>
                  </a:cubicBezTo>
                  <a:cubicBezTo>
                    <a:pt x="1152" y="0"/>
                    <a:pt x="960" y="448"/>
                    <a:pt x="480" y="448"/>
                  </a:cubicBezTo>
                  <a:cubicBezTo>
                    <a:pt x="0" y="448"/>
                    <a:pt x="144" y="446"/>
                    <a:pt x="56" y="446"/>
                  </a:cubicBez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281622" name="Freeform 22"/>
            <p:cNvSpPr>
              <a:spLocks/>
            </p:cNvSpPr>
            <p:nvPr/>
          </p:nvSpPr>
          <p:spPr bwMode="auto">
            <a:xfrm>
              <a:off x="2512" y="3554"/>
              <a:ext cx="2816" cy="448"/>
            </a:xfrm>
            <a:custGeom>
              <a:avLst/>
              <a:gdLst/>
              <a:ahLst/>
              <a:cxnLst>
                <a:cxn ang="0">
                  <a:pos x="2816" y="0"/>
                </a:cxn>
                <a:cxn ang="0">
                  <a:pos x="1552" y="0"/>
                </a:cxn>
                <a:cxn ang="0">
                  <a:pos x="480" y="448"/>
                </a:cxn>
                <a:cxn ang="0">
                  <a:pos x="56" y="446"/>
                </a:cxn>
              </a:cxnLst>
              <a:rect l="0" t="0" r="r" b="b"/>
              <a:pathLst>
                <a:path w="2816" h="448">
                  <a:moveTo>
                    <a:pt x="2816" y="0"/>
                  </a:moveTo>
                  <a:cubicBezTo>
                    <a:pt x="2605" y="0"/>
                    <a:pt x="1952" y="0"/>
                    <a:pt x="1552" y="0"/>
                  </a:cubicBezTo>
                  <a:cubicBezTo>
                    <a:pt x="1152" y="0"/>
                    <a:pt x="960" y="448"/>
                    <a:pt x="480" y="448"/>
                  </a:cubicBezTo>
                  <a:cubicBezTo>
                    <a:pt x="0" y="448"/>
                    <a:pt x="144" y="446"/>
                    <a:pt x="56" y="446"/>
                  </a:cubicBezTo>
                </a:path>
              </a:pathLst>
            </a:custGeom>
            <a:noFill/>
            <a:ln w="76200" cap="flat" cmpd="sng">
              <a:pattFill prst="ltUpDiag">
                <a:fgClr>
                  <a:schemeClr val="tx1"/>
                </a:fgClr>
                <a:bgClr>
                  <a:schemeClr val="bg1"/>
                </a:bgClr>
              </a:pattFill>
              <a:prstDash val="solid"/>
              <a:round/>
              <a:headEnd type="none" w="lg" len="med"/>
              <a:tailEnd type="none" w="lg" len="med"/>
            </a:ln>
            <a:effectLst/>
          </p:spPr>
          <p:txBody>
            <a:bodyPr wrap="none" anchor="ctr">
              <a:spAutoFit/>
            </a:bodyPr>
            <a:lstStyle/>
            <a:p>
              <a:endParaRPr lang="en-US"/>
            </a:p>
          </p:txBody>
        </p:sp>
      </p:grpSp>
      <p:sp>
        <p:nvSpPr>
          <p:cNvPr id="281623" name="Text Box 23"/>
          <p:cNvSpPr txBox="1">
            <a:spLocks noChangeArrowheads="1"/>
          </p:cNvSpPr>
          <p:nvPr/>
        </p:nvSpPr>
        <p:spPr bwMode="auto">
          <a:xfrm>
            <a:off x="393700" y="6376988"/>
            <a:ext cx="8750300" cy="519112"/>
          </a:xfrm>
          <a:prstGeom prst="rect">
            <a:avLst/>
          </a:prstGeom>
          <a:noFill/>
          <a:ln w="12700">
            <a:noFill/>
            <a:miter lim="800000"/>
            <a:headEnd type="none" w="lg" len="med"/>
            <a:tailEnd type="none" w="lg" len="med"/>
          </a:ln>
          <a:effectLst/>
        </p:spPr>
        <p:txBody>
          <a:bodyPr wrap="none">
            <a:spAutoFit/>
          </a:bodyPr>
          <a:lstStyle/>
          <a:p>
            <a:r>
              <a:rPr lang="en-US"/>
              <a:t>Is alternate depth possible? __________________________</a:t>
            </a:r>
          </a:p>
        </p:txBody>
      </p:sp>
      <p:graphicFrame>
        <p:nvGraphicFramePr>
          <p:cNvPr id="30" name="Object 24"/>
          <p:cNvGraphicFramePr>
            <a:graphicFrameLocks noChangeAspect="1"/>
          </p:cNvGraphicFramePr>
          <p:nvPr/>
        </p:nvGraphicFramePr>
        <p:xfrm>
          <a:off x="4749800" y="1681163"/>
          <a:ext cx="4538663" cy="4370387"/>
        </p:xfrm>
        <a:graphic>
          <a:graphicData uri="http://schemas.openxmlformats.org/drawingml/2006/chart">
            <c:chart xmlns:c="http://schemas.openxmlformats.org/drawingml/2006/chart" xmlns:r="http://schemas.openxmlformats.org/officeDocument/2006/relationships" r:id="rId6"/>
          </a:graphicData>
        </a:graphic>
      </p:graphicFrame>
      <p:sp>
        <p:nvSpPr>
          <p:cNvPr id="281625" name="Text Box 25"/>
          <p:cNvSpPr txBox="1">
            <a:spLocks noChangeArrowheads="1"/>
          </p:cNvSpPr>
          <p:nvPr/>
        </p:nvSpPr>
        <p:spPr bwMode="auto">
          <a:xfrm>
            <a:off x="5576888" y="2422525"/>
            <a:ext cx="2740025" cy="519113"/>
          </a:xfrm>
          <a:prstGeom prst="rect">
            <a:avLst/>
          </a:prstGeom>
          <a:noFill/>
          <a:ln w="12700">
            <a:noFill/>
            <a:miter lim="800000"/>
            <a:headEnd type="none" w="lg" len="med"/>
            <a:tailEnd type="none" w="lg" len="med"/>
          </a:ln>
          <a:effectLst/>
        </p:spPr>
        <p:txBody>
          <a:bodyPr wrap="none">
            <a:spAutoFit/>
          </a:bodyPr>
          <a:lstStyle/>
          <a:p>
            <a:r>
              <a:rPr lang="en-US">
                <a:solidFill>
                  <a:schemeClr val="folHlink"/>
                </a:solidFill>
              </a:rPr>
              <a:t>Energy conserved</a:t>
            </a:r>
          </a:p>
        </p:txBody>
      </p:sp>
      <p:grpSp>
        <p:nvGrpSpPr>
          <p:cNvPr id="281626" name="Group 26"/>
          <p:cNvGrpSpPr>
            <a:grpSpLocks/>
          </p:cNvGrpSpPr>
          <p:nvPr/>
        </p:nvGrpSpPr>
        <p:grpSpPr bwMode="auto">
          <a:xfrm>
            <a:off x="5668963" y="2916238"/>
            <a:ext cx="2535237" cy="623887"/>
            <a:chOff x="3571" y="1837"/>
            <a:chExt cx="1597" cy="393"/>
          </a:xfrm>
        </p:grpSpPr>
        <p:sp>
          <p:nvSpPr>
            <p:cNvPr id="281627" name="Line 27"/>
            <p:cNvSpPr>
              <a:spLocks noChangeShapeType="1"/>
            </p:cNvSpPr>
            <p:nvPr/>
          </p:nvSpPr>
          <p:spPr bwMode="auto">
            <a:xfrm>
              <a:off x="3571" y="1837"/>
              <a:ext cx="159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81628" name="Line 28"/>
            <p:cNvSpPr>
              <a:spLocks noChangeShapeType="1"/>
            </p:cNvSpPr>
            <p:nvPr/>
          </p:nvSpPr>
          <p:spPr bwMode="auto">
            <a:xfrm flipH="1">
              <a:off x="3867" y="1852"/>
              <a:ext cx="264" cy="378"/>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281609"/>
                                        </p:tgtEl>
                                        <p:attrNameLst>
                                          <p:attrName>style.visibility</p:attrName>
                                        </p:attrNameLst>
                                      </p:cBhvr>
                                      <p:to>
                                        <p:strVal val="visible"/>
                                      </p:to>
                                    </p:set>
                                    <p:animEffect transition="in" filter="wipe(right)">
                                      <p:cBhvr>
                                        <p:cTn id="7" dur="500"/>
                                        <p:tgtEl>
                                          <p:spTgt spid="28160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281616"/>
                                        </p:tgtEl>
                                        <p:attrNameLst>
                                          <p:attrName>style.visibility</p:attrName>
                                        </p:attrNameLst>
                                      </p:cBhvr>
                                      <p:to>
                                        <p:strVal val="visible"/>
                                      </p:to>
                                    </p:set>
                                    <p:animEffect transition="in" filter="wipe(up)">
                                      <p:cBhvr>
                                        <p:cTn id="12" dur="500"/>
                                        <p:tgtEl>
                                          <p:spTgt spid="281616"/>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499"/>
                                          </p:stCondLst>
                                        </p:cTn>
                                        <p:tgtEl>
                                          <p:spTgt spid="28160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499"/>
                                          </p:stCondLst>
                                        </p:cTn>
                                        <p:tgtEl>
                                          <p:spTgt spid="28162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499"/>
                                          </p:stCondLst>
                                        </p:cTn>
                                        <p:tgtEl>
                                          <p:spTgt spid="281625">
                                            <p:txEl>
                                              <p:pRg st="0" end="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499"/>
                                          </p:stCondLst>
                                        </p:cTn>
                                        <p:tgtEl>
                                          <p:spTgt spid="3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22" presetClass="entr" presetSubtype="1" fill="hold" grpId="0" nodeType="clickEffect">
                                  <p:stCondLst>
                                    <p:cond delay="0"/>
                                  </p:stCondLst>
                                  <p:childTnLst>
                                    <p:set>
                                      <p:cBhvr>
                                        <p:cTn id="32" dur="1" fill="hold">
                                          <p:stCondLst>
                                            <p:cond delay="0"/>
                                          </p:stCondLst>
                                        </p:cTn>
                                        <p:tgtEl>
                                          <p:spTgt spid="281618"/>
                                        </p:tgtEl>
                                        <p:attrNameLst>
                                          <p:attrName>style.visibility</p:attrName>
                                        </p:attrNameLst>
                                      </p:cBhvr>
                                      <p:to>
                                        <p:strVal val="visible"/>
                                      </p:to>
                                    </p:set>
                                    <p:animEffect transition="in" filter="wipe(up)">
                                      <p:cBhvr>
                                        <p:cTn id="33" dur="500"/>
                                        <p:tgtEl>
                                          <p:spTgt spid="281618"/>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2" fill="hold" grpId="0" nodeType="clickEffect">
                                  <p:stCondLst>
                                    <p:cond delay="0"/>
                                  </p:stCondLst>
                                  <p:childTnLst>
                                    <p:set>
                                      <p:cBhvr>
                                        <p:cTn id="37" dur="1" fill="hold">
                                          <p:stCondLst>
                                            <p:cond delay="0"/>
                                          </p:stCondLst>
                                        </p:cTn>
                                        <p:tgtEl>
                                          <p:spTgt spid="281619"/>
                                        </p:tgtEl>
                                        <p:attrNameLst>
                                          <p:attrName>style.visibility</p:attrName>
                                        </p:attrNameLst>
                                      </p:cBhvr>
                                      <p:to>
                                        <p:strVal val="visible"/>
                                      </p:to>
                                    </p:set>
                                    <p:animEffect transition="in" filter="wipe(right)">
                                      <p:cBhvr>
                                        <p:cTn id="38" dur="500"/>
                                        <p:tgtEl>
                                          <p:spTgt spid="281619"/>
                                        </p:tgtEl>
                                      </p:cBhvr>
                                    </p:animEffec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499"/>
                                          </p:stCondLst>
                                        </p:cTn>
                                        <p:tgtEl>
                                          <p:spTgt spid="28161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499"/>
                                          </p:stCondLst>
                                        </p:cTn>
                                        <p:tgtEl>
                                          <p:spTgt spid="281623">
                                            <p:txEl>
                                              <p:pRg st="0" end="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499"/>
                                          </p:stCondLst>
                                        </p:cTn>
                                        <p:tgtEl>
                                          <p:spTgt spid="28160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1602" grpId="0" build="p" autoUpdateAnimBg="0"/>
      <p:bldP spid="281608" grpId="0" animBg="1"/>
      <p:bldP spid="281609" grpId="0" animBg="1"/>
      <p:bldP spid="281616" grpId="0" animBg="1"/>
      <p:bldP spid="281618" grpId="0" animBg="1"/>
      <p:bldP spid="281619" grpId="0" animBg="1"/>
      <p:bldP spid="281623" grpId="0" build="p" autoUpdateAnimBg="0"/>
      <p:bldGraphic spid="30" grpId="0">
        <p:bldAsOne/>
      </p:bldGraphic>
      <p:bldP spid="281625" grpId="0" build="p" autoUpdateAnimBg="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Object 2"/>
          <p:cNvGraphicFramePr>
            <a:graphicFrameLocks noChangeAspect="1"/>
          </p:cNvGraphicFramePr>
          <p:nvPr/>
        </p:nvGraphicFramePr>
        <p:xfrm>
          <a:off x="136525" y="2371725"/>
          <a:ext cx="4538663" cy="4370388"/>
        </p:xfrm>
        <a:graphic>
          <a:graphicData uri="http://schemas.openxmlformats.org/drawingml/2006/chart">
            <c:chart xmlns:c="http://schemas.openxmlformats.org/drawingml/2006/chart" xmlns:r="http://schemas.openxmlformats.org/officeDocument/2006/relationships" r:id="rId4"/>
          </a:graphicData>
        </a:graphic>
      </p:graphicFrame>
      <p:sp>
        <p:nvSpPr>
          <p:cNvPr id="282627" name="Rectangle 3"/>
          <p:cNvSpPr>
            <a:spLocks noChangeArrowheads="1"/>
          </p:cNvSpPr>
          <p:nvPr/>
        </p:nvSpPr>
        <p:spPr bwMode="auto">
          <a:xfrm>
            <a:off x="4330700" y="3644900"/>
            <a:ext cx="685800" cy="2146300"/>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sp>
        <p:nvSpPr>
          <p:cNvPr id="282628" name="Rectangle 4"/>
          <p:cNvSpPr>
            <a:spLocks noGrp="1" noChangeArrowheads="1"/>
          </p:cNvSpPr>
          <p:nvPr>
            <p:ph type="title"/>
          </p:nvPr>
        </p:nvSpPr>
        <p:spPr>
          <a:noFill/>
          <a:ln/>
          <a:effectLst/>
        </p:spPr>
        <p:txBody>
          <a:bodyPr lIns="90488" tIns="44450" rIns="90488" bIns="44450" anchor="b"/>
          <a:lstStyle/>
          <a:p>
            <a:r>
              <a:rPr lang="en-US"/>
              <a:t>Max Step Up</a:t>
            </a:r>
          </a:p>
        </p:txBody>
      </p:sp>
      <p:sp>
        <p:nvSpPr>
          <p:cNvPr id="282629" name="Rectangle 5"/>
          <p:cNvSpPr>
            <a:spLocks noChangeArrowheads="1"/>
          </p:cNvSpPr>
          <p:nvPr/>
        </p:nvSpPr>
        <p:spPr bwMode="auto">
          <a:xfrm>
            <a:off x="452438" y="1697038"/>
            <a:ext cx="7362825" cy="454025"/>
          </a:xfrm>
          <a:prstGeom prst="rect">
            <a:avLst/>
          </a:prstGeom>
          <a:noFill/>
          <a:ln w="12700">
            <a:noFill/>
            <a:miter lim="800000"/>
            <a:headEnd/>
            <a:tailEnd/>
          </a:ln>
          <a:effectLst/>
        </p:spPr>
        <p:txBody>
          <a:bodyPr lIns="90488" tIns="44450" rIns="90488" bIns="44450">
            <a:spAutoFit/>
          </a:bodyPr>
          <a:lstStyle/>
          <a:p>
            <a:pPr>
              <a:spcBef>
                <a:spcPct val="50000"/>
              </a:spcBef>
            </a:pPr>
            <a:r>
              <a:rPr lang="en-US" sz="2400"/>
              <a:t>Short, smooth step with maximum rise h in channel</a:t>
            </a:r>
          </a:p>
        </p:txBody>
      </p:sp>
      <p:sp>
        <p:nvSpPr>
          <p:cNvPr id="282630" name="Line 6"/>
          <p:cNvSpPr>
            <a:spLocks noChangeShapeType="1"/>
          </p:cNvSpPr>
          <p:nvPr/>
        </p:nvSpPr>
        <p:spPr bwMode="auto">
          <a:xfrm flipH="1">
            <a:off x="5010150" y="5795963"/>
            <a:ext cx="1749425" cy="0"/>
          </a:xfrm>
          <a:prstGeom prst="line">
            <a:avLst/>
          </a:prstGeom>
          <a:noFill/>
          <a:ln w="12700">
            <a:solidFill>
              <a:schemeClr val="tx1"/>
            </a:solidFill>
            <a:round/>
            <a:headEnd/>
            <a:tailEnd/>
          </a:ln>
          <a:effectLst/>
        </p:spPr>
        <p:txBody>
          <a:bodyPr wrap="none" anchor="ctr"/>
          <a:lstStyle/>
          <a:p>
            <a:endParaRPr lang="en-US"/>
          </a:p>
        </p:txBody>
      </p:sp>
      <p:sp>
        <p:nvSpPr>
          <p:cNvPr id="282631" name="Line 7"/>
          <p:cNvSpPr>
            <a:spLocks noChangeShapeType="1"/>
          </p:cNvSpPr>
          <p:nvPr/>
        </p:nvSpPr>
        <p:spPr bwMode="auto">
          <a:xfrm>
            <a:off x="3765550" y="3543300"/>
            <a:ext cx="5210175" cy="0"/>
          </a:xfrm>
          <a:prstGeom prst="line">
            <a:avLst/>
          </a:prstGeom>
          <a:noFill/>
          <a:ln w="28575">
            <a:solidFill>
              <a:schemeClr val="tx1"/>
            </a:solidFill>
            <a:prstDash val="sysDot"/>
            <a:round/>
            <a:headEnd/>
            <a:tailEnd/>
          </a:ln>
          <a:effectLst/>
        </p:spPr>
        <p:txBody>
          <a:bodyPr wrap="none" anchor="ctr"/>
          <a:lstStyle/>
          <a:p>
            <a:endParaRPr lang="en-US"/>
          </a:p>
        </p:txBody>
      </p:sp>
      <p:sp>
        <p:nvSpPr>
          <p:cNvPr id="282632" name="Line 8"/>
          <p:cNvSpPr>
            <a:spLocks noChangeShapeType="1"/>
          </p:cNvSpPr>
          <p:nvPr/>
        </p:nvSpPr>
        <p:spPr bwMode="auto">
          <a:xfrm flipH="1">
            <a:off x="692150" y="3657600"/>
            <a:ext cx="4356100" cy="0"/>
          </a:xfrm>
          <a:prstGeom prst="line">
            <a:avLst/>
          </a:prstGeom>
          <a:noFill/>
          <a:ln w="28575">
            <a:solidFill>
              <a:schemeClr val="tx1"/>
            </a:solidFill>
            <a:prstDash val="sysDot"/>
            <a:round/>
            <a:headEnd/>
            <a:tailEnd/>
          </a:ln>
          <a:effectLst/>
        </p:spPr>
        <p:txBody>
          <a:bodyPr wrap="none" anchor="ctr"/>
          <a:lstStyle/>
          <a:p>
            <a:endParaRPr lang="en-US"/>
          </a:p>
        </p:txBody>
      </p:sp>
      <p:sp>
        <p:nvSpPr>
          <p:cNvPr id="282633" name="AutoShape 9"/>
          <p:cNvSpPr>
            <a:spLocks noChangeArrowheads="1"/>
          </p:cNvSpPr>
          <p:nvPr/>
        </p:nvSpPr>
        <p:spPr bwMode="auto">
          <a:xfrm rot="10800000" flipH="1">
            <a:off x="4451350" y="3498850"/>
            <a:ext cx="317500" cy="139700"/>
          </a:xfrm>
          <a:prstGeom prst="triangle">
            <a:avLst>
              <a:gd name="adj" fmla="val 49995"/>
            </a:avLst>
          </a:prstGeom>
          <a:solidFill>
            <a:schemeClr val="hlink"/>
          </a:solidFill>
          <a:ln w="12700">
            <a:solidFill>
              <a:schemeClr val="tx1"/>
            </a:solidFill>
            <a:miter lim="800000"/>
            <a:headEnd/>
            <a:tailEnd/>
          </a:ln>
          <a:effectLst/>
        </p:spPr>
        <p:txBody>
          <a:bodyPr wrap="none" anchor="ctr"/>
          <a:lstStyle/>
          <a:p>
            <a:endParaRPr lang="en-US"/>
          </a:p>
        </p:txBody>
      </p:sp>
      <p:grpSp>
        <p:nvGrpSpPr>
          <p:cNvPr id="282634" name="Group 10"/>
          <p:cNvGrpSpPr>
            <a:grpSpLocks/>
          </p:cNvGrpSpPr>
          <p:nvPr/>
        </p:nvGrpSpPr>
        <p:grpSpPr bwMode="auto">
          <a:xfrm>
            <a:off x="4984750" y="3617913"/>
            <a:ext cx="3492500" cy="2178050"/>
            <a:chOff x="3140" y="2279"/>
            <a:chExt cx="2200" cy="1372"/>
          </a:xfrm>
        </p:grpSpPr>
        <p:sp>
          <p:nvSpPr>
            <p:cNvPr id="282635" name="Freeform 11"/>
            <p:cNvSpPr>
              <a:spLocks/>
            </p:cNvSpPr>
            <p:nvPr/>
          </p:nvSpPr>
          <p:spPr bwMode="auto">
            <a:xfrm>
              <a:off x="3140" y="2279"/>
              <a:ext cx="2200" cy="1372"/>
            </a:xfrm>
            <a:custGeom>
              <a:avLst/>
              <a:gdLst/>
              <a:ahLst/>
              <a:cxnLst>
                <a:cxn ang="0">
                  <a:pos x="11" y="17"/>
                </a:cxn>
                <a:cxn ang="0">
                  <a:pos x="964" y="231"/>
                </a:cxn>
                <a:cxn ang="0">
                  <a:pos x="2200" y="231"/>
                </a:cxn>
                <a:cxn ang="0">
                  <a:pos x="2188" y="829"/>
                </a:cxn>
                <a:cxn ang="0">
                  <a:pos x="1044" y="829"/>
                </a:cxn>
                <a:cxn ang="0">
                  <a:pos x="399" y="1300"/>
                </a:cxn>
                <a:cxn ang="0">
                  <a:pos x="0" y="1361"/>
                </a:cxn>
                <a:cxn ang="0">
                  <a:pos x="11" y="17"/>
                </a:cxn>
              </a:cxnLst>
              <a:rect l="0" t="0" r="r" b="b"/>
              <a:pathLst>
                <a:path w="2200" h="1372">
                  <a:moveTo>
                    <a:pt x="11" y="17"/>
                  </a:moveTo>
                  <a:cubicBezTo>
                    <a:pt x="193" y="0"/>
                    <a:pt x="341" y="214"/>
                    <a:pt x="964" y="231"/>
                  </a:cubicBezTo>
                  <a:lnTo>
                    <a:pt x="2200" y="231"/>
                  </a:lnTo>
                  <a:lnTo>
                    <a:pt x="2188" y="829"/>
                  </a:lnTo>
                  <a:lnTo>
                    <a:pt x="1044" y="829"/>
                  </a:lnTo>
                  <a:cubicBezTo>
                    <a:pt x="746" y="907"/>
                    <a:pt x="573" y="1211"/>
                    <a:pt x="399" y="1300"/>
                  </a:cubicBezTo>
                  <a:cubicBezTo>
                    <a:pt x="224" y="1372"/>
                    <a:pt x="236" y="1361"/>
                    <a:pt x="0" y="1361"/>
                  </a:cubicBezTo>
                  <a:lnTo>
                    <a:pt x="11" y="17"/>
                  </a:lnTo>
                  <a:close/>
                </a:path>
              </a:pathLst>
            </a:custGeom>
            <a:solidFill>
              <a:schemeClr val="hlink"/>
            </a:solidFill>
            <a:ln w="12700" cap="flat" cmpd="sng">
              <a:noFill/>
              <a:prstDash val="solid"/>
              <a:round/>
              <a:headEnd type="none" w="lg" len="med"/>
              <a:tailEnd type="none" w="lg" len="med"/>
            </a:ln>
            <a:effectLst/>
          </p:spPr>
          <p:txBody>
            <a:bodyPr anchor="ctr">
              <a:spAutoFit/>
            </a:bodyPr>
            <a:lstStyle/>
            <a:p>
              <a:endParaRPr lang="en-US"/>
            </a:p>
          </p:txBody>
        </p:sp>
        <p:sp>
          <p:nvSpPr>
            <p:cNvPr id="282636" name="AutoShape 12"/>
            <p:cNvSpPr>
              <a:spLocks noChangeArrowheads="1"/>
            </p:cNvSpPr>
            <p:nvPr/>
          </p:nvSpPr>
          <p:spPr bwMode="auto">
            <a:xfrm rot="10800000" flipH="1">
              <a:off x="5124" y="2420"/>
              <a:ext cx="200" cy="88"/>
            </a:xfrm>
            <a:prstGeom prst="triangle">
              <a:avLst>
                <a:gd name="adj" fmla="val 49995"/>
              </a:avLst>
            </a:prstGeom>
            <a:solidFill>
              <a:schemeClr val="hlink"/>
            </a:solidFill>
            <a:ln w="12700">
              <a:solidFill>
                <a:schemeClr val="tx1"/>
              </a:solidFill>
              <a:miter lim="800000"/>
              <a:headEnd/>
              <a:tailEnd/>
            </a:ln>
            <a:effectLst/>
          </p:spPr>
          <p:txBody>
            <a:bodyPr wrap="none" anchor="ctr"/>
            <a:lstStyle/>
            <a:p>
              <a:endParaRPr lang="en-US"/>
            </a:p>
          </p:txBody>
        </p:sp>
      </p:grpSp>
      <p:sp>
        <p:nvSpPr>
          <p:cNvPr id="282637" name="Rectangle 13"/>
          <p:cNvSpPr>
            <a:spLocks noChangeArrowheads="1"/>
          </p:cNvSpPr>
          <p:nvPr/>
        </p:nvSpPr>
        <p:spPr bwMode="auto">
          <a:xfrm>
            <a:off x="6421438" y="5202238"/>
            <a:ext cx="873125" cy="454025"/>
          </a:xfrm>
          <a:prstGeom prst="rect">
            <a:avLst/>
          </a:prstGeom>
          <a:noFill/>
          <a:ln w="12700">
            <a:noFill/>
            <a:miter lim="800000"/>
            <a:headEnd/>
            <a:tailEnd/>
          </a:ln>
          <a:effectLst/>
        </p:spPr>
        <p:txBody>
          <a:bodyPr lIns="90488" tIns="44450" rIns="90488" bIns="44450">
            <a:spAutoFit/>
          </a:bodyPr>
          <a:lstStyle/>
          <a:p>
            <a:pPr>
              <a:spcBef>
                <a:spcPct val="50000"/>
              </a:spcBef>
            </a:pPr>
            <a:r>
              <a:rPr lang="en-US" sz="2400"/>
              <a:t>h</a:t>
            </a:r>
          </a:p>
        </p:txBody>
      </p:sp>
      <p:graphicFrame>
        <p:nvGraphicFramePr>
          <p:cNvPr id="282638" name="Object 14">
            <a:hlinkClick r:id="" action="ppaction://ole?verb=0"/>
          </p:cNvPr>
          <p:cNvGraphicFramePr>
            <a:graphicFrameLocks/>
          </p:cNvGraphicFramePr>
          <p:nvPr/>
        </p:nvGraphicFramePr>
        <p:xfrm>
          <a:off x="7470775" y="5446713"/>
          <a:ext cx="1368425" cy="350837"/>
        </p:xfrm>
        <a:graphic>
          <a:graphicData uri="http://schemas.openxmlformats.org/presentationml/2006/ole">
            <p:oleObj spid="_x0000_s282638" name="Equation" r:id="rId5" imgW="1384200" imgH="368280" progId="Equation.DSMT4">
              <p:embed/>
            </p:oleObj>
          </a:graphicData>
        </a:graphic>
      </p:graphicFrame>
      <p:sp>
        <p:nvSpPr>
          <p:cNvPr id="282639" name="Line 15"/>
          <p:cNvSpPr>
            <a:spLocks noChangeShapeType="1"/>
          </p:cNvSpPr>
          <p:nvPr/>
        </p:nvSpPr>
        <p:spPr bwMode="auto">
          <a:xfrm>
            <a:off x="3797300" y="3562350"/>
            <a:ext cx="0" cy="2222500"/>
          </a:xfrm>
          <a:prstGeom prst="line">
            <a:avLst/>
          </a:prstGeom>
          <a:noFill/>
          <a:ln w="28575">
            <a:solidFill>
              <a:schemeClr val="tx1"/>
            </a:solidFill>
            <a:prstDash val="sysDot"/>
            <a:round/>
            <a:headEnd/>
            <a:tailEnd/>
          </a:ln>
          <a:effectLst/>
        </p:spPr>
        <p:txBody>
          <a:bodyPr wrap="none" anchor="ctr"/>
          <a:lstStyle/>
          <a:p>
            <a:endParaRPr lang="en-US"/>
          </a:p>
        </p:txBody>
      </p:sp>
      <p:sp>
        <p:nvSpPr>
          <p:cNvPr id="282640" name="Line 16"/>
          <p:cNvSpPr>
            <a:spLocks noChangeShapeType="1"/>
          </p:cNvSpPr>
          <p:nvPr/>
        </p:nvSpPr>
        <p:spPr bwMode="auto">
          <a:xfrm>
            <a:off x="7366000" y="3473450"/>
            <a:ext cx="0" cy="1816100"/>
          </a:xfrm>
          <a:prstGeom prst="line">
            <a:avLst/>
          </a:prstGeom>
          <a:noFill/>
          <a:ln w="28575">
            <a:solidFill>
              <a:schemeClr val="tx1"/>
            </a:solidFill>
            <a:prstDash val="sysDot"/>
            <a:round/>
            <a:headEnd/>
            <a:tailEnd/>
          </a:ln>
          <a:effectLst/>
        </p:spPr>
        <p:txBody>
          <a:bodyPr wrap="none" anchor="ctr"/>
          <a:lstStyle/>
          <a:p>
            <a:endParaRPr lang="en-US"/>
          </a:p>
        </p:txBody>
      </p:sp>
      <p:sp>
        <p:nvSpPr>
          <p:cNvPr id="282641" name="Line 17"/>
          <p:cNvSpPr>
            <a:spLocks noChangeShapeType="1"/>
          </p:cNvSpPr>
          <p:nvPr/>
        </p:nvSpPr>
        <p:spPr bwMode="auto">
          <a:xfrm flipH="1">
            <a:off x="5518150" y="3987800"/>
            <a:ext cx="2997200" cy="0"/>
          </a:xfrm>
          <a:prstGeom prst="line">
            <a:avLst/>
          </a:prstGeom>
          <a:noFill/>
          <a:ln w="38100">
            <a:solidFill>
              <a:schemeClr val="tx2"/>
            </a:solidFill>
            <a:prstDash val="sysDot"/>
            <a:round/>
            <a:headEnd/>
            <a:tailEnd/>
          </a:ln>
          <a:effectLst/>
        </p:spPr>
        <p:txBody>
          <a:bodyPr wrap="none" anchor="ctr"/>
          <a:lstStyle/>
          <a:p>
            <a:endParaRPr lang="en-US"/>
          </a:p>
        </p:txBody>
      </p:sp>
      <p:grpSp>
        <p:nvGrpSpPr>
          <p:cNvPr id="282642" name="Group 18"/>
          <p:cNvGrpSpPr>
            <a:grpSpLocks/>
          </p:cNvGrpSpPr>
          <p:nvPr/>
        </p:nvGrpSpPr>
        <p:grpSpPr bwMode="auto">
          <a:xfrm>
            <a:off x="4194175" y="4935538"/>
            <a:ext cx="4483100" cy="917575"/>
            <a:chOff x="2504" y="3523"/>
            <a:chExt cx="2824" cy="479"/>
          </a:xfrm>
        </p:grpSpPr>
        <p:sp>
          <p:nvSpPr>
            <p:cNvPr id="282643" name="Freeform 19"/>
            <p:cNvSpPr>
              <a:spLocks/>
            </p:cNvSpPr>
            <p:nvPr/>
          </p:nvSpPr>
          <p:spPr bwMode="auto">
            <a:xfrm>
              <a:off x="2504" y="3523"/>
              <a:ext cx="2816" cy="448"/>
            </a:xfrm>
            <a:custGeom>
              <a:avLst/>
              <a:gdLst/>
              <a:ahLst/>
              <a:cxnLst>
                <a:cxn ang="0">
                  <a:pos x="2816" y="0"/>
                </a:cxn>
                <a:cxn ang="0">
                  <a:pos x="1552" y="0"/>
                </a:cxn>
                <a:cxn ang="0">
                  <a:pos x="480" y="448"/>
                </a:cxn>
                <a:cxn ang="0">
                  <a:pos x="56" y="446"/>
                </a:cxn>
              </a:cxnLst>
              <a:rect l="0" t="0" r="r" b="b"/>
              <a:pathLst>
                <a:path w="2816" h="448">
                  <a:moveTo>
                    <a:pt x="2816" y="0"/>
                  </a:moveTo>
                  <a:cubicBezTo>
                    <a:pt x="2605" y="0"/>
                    <a:pt x="1952" y="0"/>
                    <a:pt x="1552" y="0"/>
                  </a:cubicBezTo>
                  <a:cubicBezTo>
                    <a:pt x="1152" y="0"/>
                    <a:pt x="960" y="448"/>
                    <a:pt x="480" y="448"/>
                  </a:cubicBezTo>
                  <a:cubicBezTo>
                    <a:pt x="0" y="448"/>
                    <a:pt x="144" y="446"/>
                    <a:pt x="56" y="446"/>
                  </a:cubicBez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282644" name="Freeform 20"/>
            <p:cNvSpPr>
              <a:spLocks/>
            </p:cNvSpPr>
            <p:nvPr/>
          </p:nvSpPr>
          <p:spPr bwMode="auto">
            <a:xfrm>
              <a:off x="2512" y="3554"/>
              <a:ext cx="2816" cy="448"/>
            </a:xfrm>
            <a:custGeom>
              <a:avLst/>
              <a:gdLst/>
              <a:ahLst/>
              <a:cxnLst>
                <a:cxn ang="0">
                  <a:pos x="2816" y="0"/>
                </a:cxn>
                <a:cxn ang="0">
                  <a:pos x="1552" y="0"/>
                </a:cxn>
                <a:cxn ang="0">
                  <a:pos x="480" y="448"/>
                </a:cxn>
                <a:cxn ang="0">
                  <a:pos x="56" y="446"/>
                </a:cxn>
              </a:cxnLst>
              <a:rect l="0" t="0" r="r" b="b"/>
              <a:pathLst>
                <a:path w="2816" h="448">
                  <a:moveTo>
                    <a:pt x="2816" y="0"/>
                  </a:moveTo>
                  <a:cubicBezTo>
                    <a:pt x="2605" y="0"/>
                    <a:pt x="1952" y="0"/>
                    <a:pt x="1552" y="0"/>
                  </a:cubicBezTo>
                  <a:cubicBezTo>
                    <a:pt x="1152" y="0"/>
                    <a:pt x="960" y="448"/>
                    <a:pt x="480" y="448"/>
                  </a:cubicBezTo>
                  <a:cubicBezTo>
                    <a:pt x="0" y="448"/>
                    <a:pt x="144" y="446"/>
                    <a:pt x="56" y="446"/>
                  </a:cubicBezTo>
                </a:path>
              </a:pathLst>
            </a:custGeom>
            <a:noFill/>
            <a:ln w="76200" cap="flat" cmpd="sng">
              <a:pattFill prst="ltUpDiag">
                <a:fgClr>
                  <a:schemeClr val="tx1"/>
                </a:fgClr>
                <a:bgClr>
                  <a:schemeClr val="bg1"/>
                </a:bgClr>
              </a:pattFill>
              <a:prstDash val="solid"/>
              <a:round/>
              <a:headEnd type="none" w="lg" len="med"/>
              <a:tailEnd type="none" w="lg" len="med"/>
            </a:ln>
            <a:effectLst/>
          </p:spPr>
          <p:txBody>
            <a:bodyPr wrap="none" anchor="ctr">
              <a:spAutoFit/>
            </a:bodyPr>
            <a:lstStyle/>
            <a:p>
              <a:endParaRPr lang="en-US"/>
            </a:p>
          </p:txBody>
        </p:sp>
      </p:grpSp>
      <p:sp>
        <p:nvSpPr>
          <p:cNvPr id="282645" name="Text Box 21"/>
          <p:cNvSpPr txBox="1">
            <a:spLocks noChangeArrowheads="1"/>
          </p:cNvSpPr>
          <p:nvPr/>
        </p:nvSpPr>
        <p:spPr bwMode="auto">
          <a:xfrm>
            <a:off x="390525" y="2117725"/>
            <a:ext cx="4992688" cy="946150"/>
          </a:xfrm>
          <a:prstGeom prst="rect">
            <a:avLst/>
          </a:prstGeom>
          <a:noFill/>
          <a:ln w="12700">
            <a:noFill/>
            <a:miter lim="800000"/>
            <a:headEnd type="none" w="lg" len="med"/>
            <a:tailEnd type="none" w="lg" len="med"/>
          </a:ln>
          <a:effectLst/>
        </p:spPr>
        <p:txBody>
          <a:bodyPr>
            <a:spAutoFit/>
          </a:bodyPr>
          <a:lstStyle/>
          <a:p>
            <a:r>
              <a:rPr lang="en-US"/>
              <a:t>What happens if the step is increased further?___________</a:t>
            </a:r>
          </a:p>
        </p:txBody>
      </p:sp>
      <p:graphicFrame>
        <p:nvGraphicFramePr>
          <p:cNvPr id="25" name="Object 22"/>
          <p:cNvGraphicFramePr>
            <a:graphicFrameLocks noChangeAspect="1"/>
          </p:cNvGraphicFramePr>
          <p:nvPr/>
        </p:nvGraphicFramePr>
        <p:xfrm>
          <a:off x="4749800" y="1528763"/>
          <a:ext cx="4538663" cy="4370387"/>
        </p:xfrm>
        <a:graphic>
          <a:graphicData uri="http://schemas.openxmlformats.org/drawingml/2006/chart">
            <c:chart xmlns:c="http://schemas.openxmlformats.org/drawingml/2006/chart" xmlns:r="http://schemas.openxmlformats.org/officeDocument/2006/relationships" r:id="rId6"/>
          </a:graphicData>
        </a:graphic>
      </p:graphicFrame>
      <p:sp>
        <p:nvSpPr>
          <p:cNvPr id="282647" name="Text Box 23"/>
          <p:cNvSpPr txBox="1">
            <a:spLocks noChangeArrowheads="1"/>
          </p:cNvSpPr>
          <p:nvPr/>
        </p:nvSpPr>
        <p:spPr bwMode="auto">
          <a:xfrm>
            <a:off x="2997200" y="2535238"/>
            <a:ext cx="2030413" cy="519112"/>
          </a:xfrm>
          <a:prstGeom prst="rect">
            <a:avLst/>
          </a:prstGeom>
          <a:noFill/>
          <a:ln w="12700">
            <a:noFill/>
            <a:miter lim="800000"/>
            <a:headEnd type="none" w="lg" len="med"/>
            <a:tailEnd type="none" w="lg" len="med"/>
          </a:ln>
          <a:effectLst/>
        </p:spPr>
        <p:txBody>
          <a:bodyPr wrap="none">
            <a:spAutoFit/>
          </a:bodyPr>
          <a:lstStyle/>
          <a:p>
            <a:r>
              <a:rPr lang="en-US">
                <a:solidFill>
                  <a:schemeClr val="folHlink"/>
                </a:solidFill>
              </a:rPr>
              <a:t>Choked flow</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282632"/>
                                        </p:tgtEl>
                                        <p:attrNameLst>
                                          <p:attrName>style.visibility</p:attrName>
                                        </p:attrNameLst>
                                      </p:cBhvr>
                                      <p:to>
                                        <p:strVal val="visible"/>
                                      </p:to>
                                    </p:set>
                                    <p:animEffect transition="in" filter="wipe(right)">
                                      <p:cBhvr>
                                        <p:cTn id="7" dur="500"/>
                                        <p:tgtEl>
                                          <p:spTgt spid="28263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282639"/>
                                        </p:tgtEl>
                                        <p:attrNameLst>
                                          <p:attrName>style.visibility</p:attrName>
                                        </p:attrNameLst>
                                      </p:cBhvr>
                                      <p:to>
                                        <p:strVal val="visible"/>
                                      </p:to>
                                    </p:set>
                                    <p:animEffect transition="in" filter="wipe(up)">
                                      <p:cBhvr>
                                        <p:cTn id="12" dur="500"/>
                                        <p:tgtEl>
                                          <p:spTgt spid="282639"/>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499"/>
                                          </p:stCondLst>
                                        </p:cTn>
                                        <p:tgtEl>
                                          <p:spTgt spid="28263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499"/>
                                          </p:stCondLst>
                                        </p:cTn>
                                        <p:tgtEl>
                                          <p:spTgt spid="2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2" presetClass="entr" presetSubtype="1" fill="hold" grpId="0" nodeType="clickEffect">
                                  <p:stCondLst>
                                    <p:cond delay="0"/>
                                  </p:stCondLst>
                                  <p:childTnLst>
                                    <p:set>
                                      <p:cBhvr>
                                        <p:cTn id="24" dur="1" fill="hold">
                                          <p:stCondLst>
                                            <p:cond delay="0"/>
                                          </p:stCondLst>
                                        </p:cTn>
                                        <p:tgtEl>
                                          <p:spTgt spid="282640"/>
                                        </p:tgtEl>
                                        <p:attrNameLst>
                                          <p:attrName>style.visibility</p:attrName>
                                        </p:attrNameLst>
                                      </p:cBhvr>
                                      <p:to>
                                        <p:strVal val="visible"/>
                                      </p:to>
                                    </p:set>
                                    <p:animEffect transition="in" filter="wipe(up)">
                                      <p:cBhvr>
                                        <p:cTn id="25" dur="500"/>
                                        <p:tgtEl>
                                          <p:spTgt spid="282640"/>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2" fill="hold" grpId="0" nodeType="clickEffect">
                                  <p:stCondLst>
                                    <p:cond delay="0"/>
                                  </p:stCondLst>
                                  <p:childTnLst>
                                    <p:set>
                                      <p:cBhvr>
                                        <p:cTn id="29" dur="1" fill="hold">
                                          <p:stCondLst>
                                            <p:cond delay="0"/>
                                          </p:stCondLst>
                                        </p:cTn>
                                        <p:tgtEl>
                                          <p:spTgt spid="282641"/>
                                        </p:tgtEl>
                                        <p:attrNameLst>
                                          <p:attrName>style.visibility</p:attrName>
                                        </p:attrNameLst>
                                      </p:cBhvr>
                                      <p:to>
                                        <p:strVal val="visible"/>
                                      </p:to>
                                    </p:set>
                                    <p:animEffect transition="in" filter="wipe(right)">
                                      <p:cBhvr>
                                        <p:cTn id="30" dur="500"/>
                                        <p:tgtEl>
                                          <p:spTgt spid="282641"/>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499"/>
                                          </p:stCondLst>
                                        </p:cTn>
                                        <p:tgtEl>
                                          <p:spTgt spid="28263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499"/>
                                          </p:stCondLst>
                                        </p:cTn>
                                        <p:tgtEl>
                                          <p:spTgt spid="282645">
                                            <p:txEl>
                                              <p:pRg st="0" end="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499"/>
                                          </p:stCondLst>
                                        </p:cTn>
                                        <p:tgtEl>
                                          <p:spTgt spid="28264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2631" grpId="0" animBg="1"/>
      <p:bldP spid="282632" grpId="0" animBg="1"/>
      <p:bldP spid="282639" grpId="0" animBg="1"/>
      <p:bldP spid="282640" grpId="0" animBg="1"/>
      <p:bldP spid="282641" grpId="0" animBg="1"/>
      <p:bldP spid="282645" grpId="0" build="p" autoUpdateAnimBg="0"/>
      <p:bldGraphic spid="25" grpId="0">
        <p:bldAsOne/>
      </p:bldGraphic>
      <p:bldP spid="282647" grpId="0" build="p" autoUpdateAnimBg="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6" name="Object 2"/>
          <p:cNvGraphicFramePr>
            <a:graphicFrameLocks noChangeAspect="1"/>
          </p:cNvGraphicFramePr>
          <p:nvPr/>
        </p:nvGraphicFramePr>
        <p:xfrm>
          <a:off x="136525" y="2371725"/>
          <a:ext cx="4538663" cy="4370388"/>
        </p:xfrm>
        <a:graphic>
          <a:graphicData uri="http://schemas.openxmlformats.org/drawingml/2006/chart">
            <c:chart xmlns:c="http://schemas.openxmlformats.org/drawingml/2006/chart" xmlns:r="http://schemas.openxmlformats.org/officeDocument/2006/relationships" r:id="rId4"/>
          </a:graphicData>
        </a:graphic>
      </p:graphicFrame>
      <p:sp>
        <p:nvSpPr>
          <p:cNvPr id="283651" name="Rectangle 3"/>
          <p:cNvSpPr>
            <a:spLocks noChangeArrowheads="1"/>
          </p:cNvSpPr>
          <p:nvPr/>
        </p:nvSpPr>
        <p:spPr bwMode="auto">
          <a:xfrm>
            <a:off x="4330700" y="5291138"/>
            <a:ext cx="685800" cy="500062"/>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sp>
        <p:nvSpPr>
          <p:cNvPr id="283652" name="Rectangle 4"/>
          <p:cNvSpPr>
            <a:spLocks noGrp="1" noChangeArrowheads="1"/>
          </p:cNvSpPr>
          <p:nvPr>
            <p:ph type="title"/>
          </p:nvPr>
        </p:nvSpPr>
        <p:spPr>
          <a:noFill/>
          <a:ln/>
          <a:effectLst/>
        </p:spPr>
        <p:txBody>
          <a:bodyPr lIns="90488" tIns="44450" rIns="90488" bIns="44450" anchor="b"/>
          <a:lstStyle/>
          <a:p>
            <a:r>
              <a:rPr lang="en-US"/>
              <a:t>Step Up with Supercritical flow</a:t>
            </a:r>
          </a:p>
        </p:txBody>
      </p:sp>
      <p:sp>
        <p:nvSpPr>
          <p:cNvPr id="283653" name="Rectangle 5"/>
          <p:cNvSpPr>
            <a:spLocks noChangeArrowheads="1"/>
          </p:cNvSpPr>
          <p:nvPr/>
        </p:nvSpPr>
        <p:spPr bwMode="auto">
          <a:xfrm>
            <a:off x="452438" y="1697038"/>
            <a:ext cx="7362825" cy="454025"/>
          </a:xfrm>
          <a:prstGeom prst="rect">
            <a:avLst/>
          </a:prstGeom>
          <a:noFill/>
          <a:ln w="12700">
            <a:noFill/>
            <a:miter lim="800000"/>
            <a:headEnd/>
            <a:tailEnd/>
          </a:ln>
          <a:effectLst/>
        </p:spPr>
        <p:txBody>
          <a:bodyPr lIns="90488" tIns="44450" rIns="90488" bIns="44450">
            <a:spAutoFit/>
          </a:bodyPr>
          <a:lstStyle/>
          <a:p>
            <a:pPr>
              <a:spcBef>
                <a:spcPct val="50000"/>
              </a:spcBef>
            </a:pPr>
            <a:r>
              <a:rPr lang="en-US" sz="2400"/>
              <a:t>Short, smooth step with rise </a:t>
            </a:r>
            <a:r>
              <a:rPr lang="en-US" sz="2400">
                <a:sym typeface="Times New Roman" pitchFamily="18" charset="0"/>
              </a:rPr>
              <a:t>h</a:t>
            </a:r>
            <a:r>
              <a:rPr lang="en-US" sz="2400"/>
              <a:t> in channel</a:t>
            </a:r>
          </a:p>
        </p:txBody>
      </p:sp>
      <p:sp>
        <p:nvSpPr>
          <p:cNvPr id="283654" name="Line 6"/>
          <p:cNvSpPr>
            <a:spLocks noChangeShapeType="1"/>
          </p:cNvSpPr>
          <p:nvPr/>
        </p:nvSpPr>
        <p:spPr bwMode="auto">
          <a:xfrm flipH="1">
            <a:off x="5010150" y="5791200"/>
            <a:ext cx="1749425" cy="0"/>
          </a:xfrm>
          <a:prstGeom prst="line">
            <a:avLst/>
          </a:prstGeom>
          <a:noFill/>
          <a:ln w="12700">
            <a:solidFill>
              <a:schemeClr val="tx1"/>
            </a:solidFill>
            <a:round/>
            <a:headEnd/>
            <a:tailEnd/>
          </a:ln>
          <a:effectLst/>
        </p:spPr>
        <p:txBody>
          <a:bodyPr wrap="none" anchor="ctr"/>
          <a:lstStyle/>
          <a:p>
            <a:endParaRPr lang="en-US"/>
          </a:p>
        </p:txBody>
      </p:sp>
      <p:sp>
        <p:nvSpPr>
          <p:cNvPr id="283655" name="Line 7"/>
          <p:cNvSpPr>
            <a:spLocks noChangeShapeType="1"/>
          </p:cNvSpPr>
          <p:nvPr/>
        </p:nvSpPr>
        <p:spPr bwMode="auto">
          <a:xfrm>
            <a:off x="3765550" y="3543300"/>
            <a:ext cx="5210175" cy="0"/>
          </a:xfrm>
          <a:prstGeom prst="line">
            <a:avLst/>
          </a:prstGeom>
          <a:noFill/>
          <a:ln w="28575">
            <a:solidFill>
              <a:schemeClr val="tx1"/>
            </a:solidFill>
            <a:prstDash val="sysDot"/>
            <a:round/>
            <a:headEnd/>
            <a:tailEnd/>
          </a:ln>
          <a:effectLst/>
        </p:spPr>
        <p:txBody>
          <a:bodyPr wrap="none" anchor="ctr"/>
          <a:lstStyle/>
          <a:p>
            <a:endParaRPr lang="en-US"/>
          </a:p>
        </p:txBody>
      </p:sp>
      <p:sp>
        <p:nvSpPr>
          <p:cNvPr id="283656" name="Line 8"/>
          <p:cNvSpPr>
            <a:spLocks noChangeShapeType="1"/>
          </p:cNvSpPr>
          <p:nvPr/>
        </p:nvSpPr>
        <p:spPr bwMode="auto">
          <a:xfrm flipH="1">
            <a:off x="692150" y="5295900"/>
            <a:ext cx="4356100" cy="0"/>
          </a:xfrm>
          <a:prstGeom prst="line">
            <a:avLst/>
          </a:prstGeom>
          <a:noFill/>
          <a:ln w="28575">
            <a:solidFill>
              <a:schemeClr val="tx1"/>
            </a:solidFill>
            <a:prstDash val="sysDot"/>
            <a:round/>
            <a:headEnd/>
            <a:tailEnd/>
          </a:ln>
          <a:effectLst/>
        </p:spPr>
        <p:txBody>
          <a:bodyPr wrap="none" anchor="ctr"/>
          <a:lstStyle/>
          <a:p>
            <a:endParaRPr lang="en-US"/>
          </a:p>
        </p:txBody>
      </p:sp>
      <p:sp>
        <p:nvSpPr>
          <p:cNvPr id="283657" name="AutoShape 9"/>
          <p:cNvSpPr>
            <a:spLocks noChangeArrowheads="1"/>
          </p:cNvSpPr>
          <p:nvPr/>
        </p:nvSpPr>
        <p:spPr bwMode="auto">
          <a:xfrm rot="10800000" flipH="1">
            <a:off x="4451350" y="5137150"/>
            <a:ext cx="317500" cy="139700"/>
          </a:xfrm>
          <a:prstGeom prst="triangle">
            <a:avLst>
              <a:gd name="adj" fmla="val 49995"/>
            </a:avLst>
          </a:prstGeom>
          <a:solidFill>
            <a:schemeClr val="hlink"/>
          </a:solidFill>
          <a:ln w="12700">
            <a:solidFill>
              <a:schemeClr val="tx1"/>
            </a:solidFill>
            <a:miter lim="800000"/>
            <a:headEnd/>
            <a:tailEnd/>
          </a:ln>
          <a:effectLst/>
        </p:spPr>
        <p:txBody>
          <a:bodyPr wrap="none" anchor="ctr"/>
          <a:lstStyle/>
          <a:p>
            <a:endParaRPr lang="en-US"/>
          </a:p>
        </p:txBody>
      </p:sp>
      <p:grpSp>
        <p:nvGrpSpPr>
          <p:cNvPr id="283658" name="Group 10"/>
          <p:cNvGrpSpPr>
            <a:grpSpLocks/>
          </p:cNvGrpSpPr>
          <p:nvPr/>
        </p:nvGrpSpPr>
        <p:grpSpPr bwMode="auto">
          <a:xfrm>
            <a:off x="4479925" y="4197350"/>
            <a:ext cx="3997325" cy="1598613"/>
            <a:chOff x="2822" y="2644"/>
            <a:chExt cx="2518" cy="1007"/>
          </a:xfrm>
        </p:grpSpPr>
        <p:sp>
          <p:nvSpPr>
            <p:cNvPr id="283659" name="Freeform 11"/>
            <p:cNvSpPr>
              <a:spLocks/>
            </p:cNvSpPr>
            <p:nvPr/>
          </p:nvSpPr>
          <p:spPr bwMode="auto">
            <a:xfrm>
              <a:off x="2822" y="2757"/>
              <a:ext cx="2518" cy="894"/>
            </a:xfrm>
            <a:custGeom>
              <a:avLst/>
              <a:gdLst/>
              <a:ahLst/>
              <a:cxnLst>
                <a:cxn ang="0">
                  <a:pos x="247" y="576"/>
                </a:cxn>
                <a:cxn ang="0">
                  <a:pos x="1251" y="0"/>
                </a:cxn>
                <a:cxn ang="0">
                  <a:pos x="2518" y="0"/>
                </a:cxn>
                <a:cxn ang="0">
                  <a:pos x="2508" y="469"/>
                </a:cxn>
                <a:cxn ang="0">
                  <a:pos x="1325" y="453"/>
                </a:cxn>
                <a:cxn ang="0">
                  <a:pos x="649" y="822"/>
                </a:cxn>
                <a:cxn ang="0">
                  <a:pos x="235" y="883"/>
                </a:cxn>
                <a:cxn ang="0">
                  <a:pos x="247" y="576"/>
                </a:cxn>
              </a:cxnLst>
              <a:rect l="0" t="0" r="r" b="b"/>
              <a:pathLst>
                <a:path w="2518" h="894">
                  <a:moveTo>
                    <a:pt x="247" y="576"/>
                  </a:moveTo>
                  <a:cubicBezTo>
                    <a:pt x="494" y="559"/>
                    <a:pt x="873" y="16"/>
                    <a:pt x="1251" y="0"/>
                  </a:cubicBezTo>
                  <a:lnTo>
                    <a:pt x="2518" y="0"/>
                  </a:lnTo>
                  <a:lnTo>
                    <a:pt x="2508" y="469"/>
                  </a:lnTo>
                  <a:lnTo>
                    <a:pt x="1325" y="453"/>
                  </a:lnTo>
                  <a:cubicBezTo>
                    <a:pt x="1015" y="512"/>
                    <a:pt x="831" y="750"/>
                    <a:pt x="649" y="822"/>
                  </a:cubicBezTo>
                  <a:cubicBezTo>
                    <a:pt x="467" y="894"/>
                    <a:pt x="480" y="883"/>
                    <a:pt x="235" y="883"/>
                  </a:cubicBezTo>
                  <a:cubicBezTo>
                    <a:pt x="235" y="438"/>
                    <a:pt x="0" y="593"/>
                    <a:pt x="247" y="576"/>
                  </a:cubicBezTo>
                  <a:close/>
                </a:path>
              </a:pathLst>
            </a:custGeom>
            <a:solidFill>
              <a:schemeClr val="hlink"/>
            </a:solidFill>
            <a:ln w="12700" cap="flat" cmpd="sng">
              <a:noFill/>
              <a:prstDash val="solid"/>
              <a:round/>
              <a:headEnd type="none" w="lg" len="med"/>
              <a:tailEnd type="none" w="lg" len="med"/>
            </a:ln>
            <a:effectLst/>
          </p:spPr>
          <p:txBody>
            <a:bodyPr anchor="ctr">
              <a:spAutoFit/>
            </a:bodyPr>
            <a:lstStyle/>
            <a:p>
              <a:endParaRPr lang="en-US"/>
            </a:p>
          </p:txBody>
        </p:sp>
        <p:sp>
          <p:nvSpPr>
            <p:cNvPr id="283660" name="AutoShape 12"/>
            <p:cNvSpPr>
              <a:spLocks noChangeArrowheads="1"/>
            </p:cNvSpPr>
            <p:nvPr/>
          </p:nvSpPr>
          <p:spPr bwMode="auto">
            <a:xfrm rot="10800000" flipH="1">
              <a:off x="5124" y="2644"/>
              <a:ext cx="200" cy="88"/>
            </a:xfrm>
            <a:prstGeom prst="triangle">
              <a:avLst>
                <a:gd name="adj" fmla="val 49995"/>
              </a:avLst>
            </a:prstGeom>
            <a:solidFill>
              <a:schemeClr val="hlink"/>
            </a:solidFill>
            <a:ln w="12700">
              <a:solidFill>
                <a:schemeClr val="tx1"/>
              </a:solidFill>
              <a:miter lim="800000"/>
              <a:headEnd/>
              <a:tailEnd/>
            </a:ln>
            <a:effectLst/>
          </p:spPr>
          <p:txBody>
            <a:bodyPr wrap="none" anchor="ctr"/>
            <a:lstStyle/>
            <a:p>
              <a:endParaRPr lang="en-US"/>
            </a:p>
          </p:txBody>
        </p:sp>
      </p:grpSp>
      <p:sp>
        <p:nvSpPr>
          <p:cNvPr id="283661" name="Rectangle 13"/>
          <p:cNvSpPr>
            <a:spLocks noChangeArrowheads="1"/>
          </p:cNvSpPr>
          <p:nvPr/>
        </p:nvSpPr>
        <p:spPr bwMode="auto">
          <a:xfrm>
            <a:off x="6434138" y="5202238"/>
            <a:ext cx="873125" cy="454025"/>
          </a:xfrm>
          <a:prstGeom prst="rect">
            <a:avLst/>
          </a:prstGeom>
          <a:noFill/>
          <a:ln w="12700">
            <a:noFill/>
            <a:miter lim="800000"/>
            <a:headEnd/>
            <a:tailEnd/>
          </a:ln>
          <a:effectLst/>
        </p:spPr>
        <p:txBody>
          <a:bodyPr lIns="90488" tIns="44450" rIns="90488" bIns="44450">
            <a:spAutoFit/>
          </a:bodyPr>
          <a:lstStyle/>
          <a:p>
            <a:pPr>
              <a:spcBef>
                <a:spcPct val="50000"/>
              </a:spcBef>
            </a:pPr>
            <a:r>
              <a:rPr lang="en-US" sz="2400"/>
              <a:t>h</a:t>
            </a:r>
          </a:p>
        </p:txBody>
      </p:sp>
      <p:graphicFrame>
        <p:nvGraphicFramePr>
          <p:cNvPr id="283662" name="Object 14">
            <a:hlinkClick r:id="" action="ppaction://ole?verb=0"/>
          </p:cNvPr>
          <p:cNvGraphicFramePr>
            <a:graphicFrameLocks/>
          </p:cNvGraphicFramePr>
          <p:nvPr/>
        </p:nvGraphicFramePr>
        <p:xfrm>
          <a:off x="7521575" y="5894388"/>
          <a:ext cx="1368425" cy="350837"/>
        </p:xfrm>
        <a:graphic>
          <a:graphicData uri="http://schemas.openxmlformats.org/presentationml/2006/ole">
            <p:oleObj spid="_x0000_s283662" name="Equation" r:id="rId5" imgW="1384200" imgH="368280" progId="Equation.DSMT4">
              <p:embed/>
            </p:oleObj>
          </a:graphicData>
        </a:graphic>
      </p:graphicFrame>
      <p:sp>
        <p:nvSpPr>
          <p:cNvPr id="283663" name="Line 15"/>
          <p:cNvSpPr>
            <a:spLocks noChangeShapeType="1"/>
          </p:cNvSpPr>
          <p:nvPr/>
        </p:nvSpPr>
        <p:spPr bwMode="auto">
          <a:xfrm>
            <a:off x="3797300" y="3562350"/>
            <a:ext cx="0" cy="2222500"/>
          </a:xfrm>
          <a:prstGeom prst="line">
            <a:avLst/>
          </a:prstGeom>
          <a:noFill/>
          <a:ln w="28575">
            <a:solidFill>
              <a:schemeClr val="tx1"/>
            </a:solidFill>
            <a:prstDash val="sysDot"/>
            <a:round/>
            <a:headEnd/>
            <a:tailEnd/>
          </a:ln>
          <a:effectLst/>
        </p:spPr>
        <p:txBody>
          <a:bodyPr wrap="none" anchor="ctr"/>
          <a:lstStyle/>
          <a:p>
            <a:endParaRPr lang="en-US"/>
          </a:p>
        </p:txBody>
      </p:sp>
      <p:sp>
        <p:nvSpPr>
          <p:cNvPr id="283664" name="Rectangle 16"/>
          <p:cNvSpPr>
            <a:spLocks noChangeArrowheads="1"/>
          </p:cNvSpPr>
          <p:nvPr/>
        </p:nvSpPr>
        <p:spPr bwMode="auto">
          <a:xfrm>
            <a:off x="449263" y="2003425"/>
            <a:ext cx="5680075" cy="457200"/>
          </a:xfrm>
          <a:prstGeom prst="rect">
            <a:avLst/>
          </a:prstGeom>
          <a:noFill/>
          <a:ln w="12700">
            <a:noFill/>
            <a:miter lim="800000"/>
            <a:headEnd type="none" w="lg" len="med"/>
            <a:tailEnd type="none" w="lg" len="med"/>
          </a:ln>
          <a:effectLst/>
        </p:spPr>
        <p:txBody>
          <a:bodyPr anchor="ctr">
            <a:spAutoFit/>
          </a:bodyPr>
          <a:lstStyle/>
          <a:p>
            <a:pPr>
              <a:spcBef>
                <a:spcPct val="50000"/>
              </a:spcBef>
            </a:pPr>
            <a:r>
              <a:rPr lang="en-US" sz="2400"/>
              <a:t>Given upstream depth and discharge find y</a:t>
            </a:r>
            <a:r>
              <a:rPr lang="en-US" sz="2400" baseline="-25000"/>
              <a:t>2</a:t>
            </a:r>
          </a:p>
        </p:txBody>
      </p:sp>
      <p:sp>
        <p:nvSpPr>
          <p:cNvPr id="283665" name="Line 17"/>
          <p:cNvSpPr>
            <a:spLocks noChangeShapeType="1"/>
          </p:cNvSpPr>
          <p:nvPr/>
        </p:nvSpPr>
        <p:spPr bwMode="auto">
          <a:xfrm>
            <a:off x="7543800" y="3473450"/>
            <a:ext cx="0" cy="1816100"/>
          </a:xfrm>
          <a:prstGeom prst="line">
            <a:avLst/>
          </a:prstGeom>
          <a:noFill/>
          <a:ln w="28575">
            <a:solidFill>
              <a:schemeClr val="tx1"/>
            </a:solidFill>
            <a:prstDash val="sysDot"/>
            <a:round/>
            <a:headEnd/>
            <a:tailEnd/>
          </a:ln>
          <a:effectLst/>
        </p:spPr>
        <p:txBody>
          <a:bodyPr wrap="none" anchor="ctr"/>
          <a:lstStyle/>
          <a:p>
            <a:endParaRPr lang="en-US"/>
          </a:p>
        </p:txBody>
      </p:sp>
      <p:sp>
        <p:nvSpPr>
          <p:cNvPr id="283666" name="Line 18"/>
          <p:cNvSpPr>
            <a:spLocks noChangeShapeType="1"/>
          </p:cNvSpPr>
          <p:nvPr/>
        </p:nvSpPr>
        <p:spPr bwMode="auto">
          <a:xfrm flipH="1">
            <a:off x="5518150" y="4381500"/>
            <a:ext cx="2997200" cy="0"/>
          </a:xfrm>
          <a:prstGeom prst="line">
            <a:avLst/>
          </a:prstGeom>
          <a:noFill/>
          <a:ln w="38100">
            <a:solidFill>
              <a:schemeClr val="tx2"/>
            </a:solidFill>
            <a:prstDash val="sysDot"/>
            <a:round/>
            <a:headEnd/>
            <a:tailEnd/>
          </a:ln>
          <a:effectLst/>
        </p:spPr>
        <p:txBody>
          <a:bodyPr wrap="none" anchor="ctr"/>
          <a:lstStyle/>
          <a:p>
            <a:endParaRPr lang="en-US"/>
          </a:p>
        </p:txBody>
      </p:sp>
      <p:grpSp>
        <p:nvGrpSpPr>
          <p:cNvPr id="283667" name="Group 19"/>
          <p:cNvGrpSpPr>
            <a:grpSpLocks/>
          </p:cNvGrpSpPr>
          <p:nvPr/>
        </p:nvGrpSpPr>
        <p:grpSpPr bwMode="auto">
          <a:xfrm>
            <a:off x="4194175" y="5092700"/>
            <a:ext cx="4483100" cy="760413"/>
            <a:chOff x="2504" y="3523"/>
            <a:chExt cx="2824" cy="479"/>
          </a:xfrm>
        </p:grpSpPr>
        <p:sp>
          <p:nvSpPr>
            <p:cNvPr id="283668" name="Freeform 20"/>
            <p:cNvSpPr>
              <a:spLocks/>
            </p:cNvSpPr>
            <p:nvPr/>
          </p:nvSpPr>
          <p:spPr bwMode="auto">
            <a:xfrm>
              <a:off x="2504" y="3523"/>
              <a:ext cx="2816" cy="448"/>
            </a:xfrm>
            <a:custGeom>
              <a:avLst/>
              <a:gdLst/>
              <a:ahLst/>
              <a:cxnLst>
                <a:cxn ang="0">
                  <a:pos x="2816" y="0"/>
                </a:cxn>
                <a:cxn ang="0">
                  <a:pos x="1552" y="0"/>
                </a:cxn>
                <a:cxn ang="0">
                  <a:pos x="480" y="448"/>
                </a:cxn>
                <a:cxn ang="0">
                  <a:pos x="56" y="446"/>
                </a:cxn>
              </a:cxnLst>
              <a:rect l="0" t="0" r="r" b="b"/>
              <a:pathLst>
                <a:path w="2816" h="448">
                  <a:moveTo>
                    <a:pt x="2816" y="0"/>
                  </a:moveTo>
                  <a:cubicBezTo>
                    <a:pt x="2605" y="0"/>
                    <a:pt x="1952" y="0"/>
                    <a:pt x="1552" y="0"/>
                  </a:cubicBezTo>
                  <a:cubicBezTo>
                    <a:pt x="1152" y="0"/>
                    <a:pt x="960" y="448"/>
                    <a:pt x="480" y="448"/>
                  </a:cubicBezTo>
                  <a:cubicBezTo>
                    <a:pt x="0" y="448"/>
                    <a:pt x="144" y="446"/>
                    <a:pt x="56" y="446"/>
                  </a:cubicBez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283669" name="Freeform 21"/>
            <p:cNvSpPr>
              <a:spLocks/>
            </p:cNvSpPr>
            <p:nvPr/>
          </p:nvSpPr>
          <p:spPr bwMode="auto">
            <a:xfrm>
              <a:off x="2512" y="3554"/>
              <a:ext cx="2816" cy="448"/>
            </a:xfrm>
            <a:custGeom>
              <a:avLst/>
              <a:gdLst/>
              <a:ahLst/>
              <a:cxnLst>
                <a:cxn ang="0">
                  <a:pos x="2816" y="0"/>
                </a:cxn>
                <a:cxn ang="0">
                  <a:pos x="1552" y="0"/>
                </a:cxn>
                <a:cxn ang="0">
                  <a:pos x="480" y="448"/>
                </a:cxn>
                <a:cxn ang="0">
                  <a:pos x="56" y="446"/>
                </a:cxn>
              </a:cxnLst>
              <a:rect l="0" t="0" r="r" b="b"/>
              <a:pathLst>
                <a:path w="2816" h="448">
                  <a:moveTo>
                    <a:pt x="2816" y="0"/>
                  </a:moveTo>
                  <a:cubicBezTo>
                    <a:pt x="2605" y="0"/>
                    <a:pt x="1952" y="0"/>
                    <a:pt x="1552" y="0"/>
                  </a:cubicBezTo>
                  <a:cubicBezTo>
                    <a:pt x="1152" y="0"/>
                    <a:pt x="960" y="448"/>
                    <a:pt x="480" y="448"/>
                  </a:cubicBezTo>
                  <a:cubicBezTo>
                    <a:pt x="0" y="448"/>
                    <a:pt x="144" y="446"/>
                    <a:pt x="56" y="446"/>
                  </a:cubicBezTo>
                </a:path>
              </a:pathLst>
            </a:custGeom>
            <a:noFill/>
            <a:ln w="76200" cap="flat" cmpd="sng">
              <a:pattFill prst="ltUpDiag">
                <a:fgClr>
                  <a:schemeClr val="tx1"/>
                </a:fgClr>
                <a:bgClr>
                  <a:schemeClr val="bg1"/>
                </a:bgClr>
              </a:pattFill>
              <a:prstDash val="solid"/>
              <a:round/>
              <a:headEnd type="none" w="lg" len="med"/>
              <a:tailEnd type="none" w="lg" len="med"/>
            </a:ln>
            <a:effectLst/>
          </p:spPr>
          <p:txBody>
            <a:bodyPr wrap="none" anchor="ctr">
              <a:spAutoFit/>
            </a:bodyPr>
            <a:lstStyle/>
            <a:p>
              <a:endParaRPr lang="en-US"/>
            </a:p>
          </p:txBody>
        </p:sp>
      </p:grpSp>
      <p:sp>
        <p:nvSpPr>
          <p:cNvPr id="283670" name="Text Box 22"/>
          <p:cNvSpPr txBox="1">
            <a:spLocks noChangeArrowheads="1"/>
          </p:cNvSpPr>
          <p:nvPr/>
        </p:nvSpPr>
        <p:spPr bwMode="auto">
          <a:xfrm>
            <a:off x="-1588" y="6427788"/>
            <a:ext cx="9058276" cy="457200"/>
          </a:xfrm>
          <a:prstGeom prst="rect">
            <a:avLst/>
          </a:prstGeom>
          <a:noFill/>
          <a:ln w="12700">
            <a:noFill/>
            <a:miter lim="800000"/>
            <a:headEnd type="none" w="lg" len="med"/>
            <a:tailEnd type="none" w="lg" len="med"/>
          </a:ln>
          <a:effectLst/>
        </p:spPr>
        <p:txBody>
          <a:bodyPr wrap="none">
            <a:spAutoFit/>
          </a:bodyPr>
          <a:lstStyle/>
          <a:p>
            <a:r>
              <a:rPr lang="en-US" sz="2400"/>
              <a:t>What happened to the water depth?______________________________</a:t>
            </a:r>
          </a:p>
        </p:txBody>
      </p:sp>
      <p:sp>
        <p:nvSpPr>
          <p:cNvPr id="283671" name="Text Box 23"/>
          <p:cNvSpPr txBox="1">
            <a:spLocks noChangeArrowheads="1"/>
          </p:cNvSpPr>
          <p:nvPr/>
        </p:nvSpPr>
        <p:spPr bwMode="auto">
          <a:xfrm>
            <a:off x="4324350" y="6440488"/>
            <a:ext cx="4524375" cy="457200"/>
          </a:xfrm>
          <a:prstGeom prst="rect">
            <a:avLst/>
          </a:prstGeom>
          <a:noFill/>
          <a:ln w="12700">
            <a:noFill/>
            <a:miter lim="800000"/>
            <a:headEnd type="none" w="lg" len="med"/>
            <a:tailEnd type="none" w="lg" len="med"/>
          </a:ln>
          <a:effectLst/>
        </p:spPr>
        <p:txBody>
          <a:bodyPr wrap="none">
            <a:spAutoFit/>
          </a:bodyPr>
          <a:lstStyle/>
          <a:p>
            <a:r>
              <a:rPr lang="en-US" sz="2400">
                <a:solidFill>
                  <a:schemeClr val="folHlink"/>
                </a:solidFill>
              </a:rPr>
              <a:t>Increased! Expansion! Energy Loss</a:t>
            </a:r>
          </a:p>
        </p:txBody>
      </p:sp>
      <p:graphicFrame>
        <p:nvGraphicFramePr>
          <p:cNvPr id="27" name="Object 24"/>
          <p:cNvGraphicFramePr>
            <a:graphicFrameLocks noChangeAspect="1"/>
          </p:cNvGraphicFramePr>
          <p:nvPr/>
        </p:nvGraphicFramePr>
        <p:xfrm>
          <a:off x="4749800" y="1681163"/>
          <a:ext cx="4538663" cy="4370387"/>
        </p:xfrm>
        <a:graphic>
          <a:graphicData uri="http://schemas.openxmlformats.org/drawingml/2006/chart">
            <c:chart xmlns:c="http://schemas.openxmlformats.org/drawingml/2006/chart" xmlns:r="http://schemas.openxmlformats.org/officeDocument/2006/relationships" r:id="rId6"/>
          </a:graphicData>
        </a:graphic>
      </p:graphicFrame>
      <p:sp>
        <p:nvSpPr>
          <p:cNvPr id="283673" name="AutoShape 25"/>
          <p:cNvSpPr>
            <a:spLocks noChangeArrowheads="1"/>
          </p:cNvSpPr>
          <p:nvPr/>
        </p:nvSpPr>
        <p:spPr bwMode="auto">
          <a:xfrm>
            <a:off x="793750" y="7019925"/>
            <a:ext cx="7153275" cy="4638675"/>
          </a:xfrm>
          <a:custGeom>
            <a:avLst/>
            <a:gdLst>
              <a:gd name="G0" fmla="+- 2700 0 0"/>
              <a:gd name="G1" fmla="*/ G0 2 1"/>
              <a:gd name="G2" fmla="+- 21600 0 G1"/>
              <a:gd name="G3" fmla="*/ G2 G2 1"/>
              <a:gd name="G4" fmla="*/ G0 G0 1"/>
              <a:gd name="G5" fmla="+- G3 0 G4"/>
              <a:gd name="G6" fmla="*/ G5 1 8"/>
              <a:gd name="G7" fmla="sqrt G6"/>
              <a:gd name="G8" fmla="*/ G4 1 8"/>
              <a:gd name="G9" fmla="sqrt G8"/>
              <a:gd name="G10" fmla="+- G7 G9 0"/>
              <a:gd name="G11" fmla="+- G7 0 G9"/>
              <a:gd name="G12" fmla="+- G10 10800 0"/>
              <a:gd name="G13" fmla="+- 10800 0 G10"/>
              <a:gd name="G14" fmla="+- G11 10800 0"/>
              <a:gd name="G15" fmla="+- 10800 0 G11"/>
              <a:gd name="G16" fmla="+- 21600 0 G0"/>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7401" y="15493"/>
                </a:moveTo>
                <a:cubicBezTo>
                  <a:pt x="18376" y="14122"/>
                  <a:pt x="18900" y="12482"/>
                  <a:pt x="18900" y="10800"/>
                </a:cubicBezTo>
                <a:cubicBezTo>
                  <a:pt x="18900" y="6326"/>
                  <a:pt x="15273" y="2700"/>
                  <a:pt x="10800" y="2700"/>
                </a:cubicBezTo>
                <a:cubicBezTo>
                  <a:pt x="9117" y="2699"/>
                  <a:pt x="7477" y="3223"/>
                  <a:pt x="6106" y="4198"/>
                </a:cubicBezTo>
                <a:close/>
                <a:moveTo>
                  <a:pt x="4198" y="6106"/>
                </a:moveTo>
                <a:cubicBezTo>
                  <a:pt x="3223" y="7477"/>
                  <a:pt x="2700" y="9117"/>
                  <a:pt x="2700" y="10799"/>
                </a:cubicBezTo>
                <a:cubicBezTo>
                  <a:pt x="2700" y="15273"/>
                  <a:pt x="6326" y="18900"/>
                  <a:pt x="10800" y="18900"/>
                </a:cubicBezTo>
                <a:cubicBezTo>
                  <a:pt x="12482" y="18900"/>
                  <a:pt x="14122" y="18376"/>
                  <a:pt x="15493" y="17401"/>
                </a:cubicBezTo>
                <a:close/>
              </a:path>
            </a:pathLst>
          </a:custGeom>
          <a:solidFill>
            <a:schemeClr val="folHlink"/>
          </a:solidFill>
          <a:ln w="12700">
            <a:solidFill>
              <a:schemeClr val="folHlink"/>
            </a:solidFill>
            <a:miter lim="800000"/>
            <a:headEnd type="none" w="lg" len="med"/>
            <a:tailEnd type="none" w="lg" len="med"/>
          </a:ln>
          <a:effectLst/>
        </p:spPr>
        <p:txBody>
          <a:bodyPr anchor="ctr">
            <a:spAutoFit/>
          </a:bodyPr>
          <a:lstStyle/>
          <a:p>
            <a:endParaRPr 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283656"/>
                                        </p:tgtEl>
                                        <p:attrNameLst>
                                          <p:attrName>style.visibility</p:attrName>
                                        </p:attrNameLst>
                                      </p:cBhvr>
                                      <p:to>
                                        <p:strVal val="visible"/>
                                      </p:to>
                                    </p:set>
                                    <p:animEffect transition="in" filter="wipe(right)">
                                      <p:cBhvr>
                                        <p:cTn id="7" dur="500"/>
                                        <p:tgtEl>
                                          <p:spTgt spid="28365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283663"/>
                                        </p:tgtEl>
                                        <p:attrNameLst>
                                          <p:attrName>style.visibility</p:attrName>
                                        </p:attrNameLst>
                                      </p:cBhvr>
                                      <p:to>
                                        <p:strVal val="visible"/>
                                      </p:to>
                                    </p:set>
                                    <p:animEffect transition="in" filter="wipe(down)">
                                      <p:cBhvr>
                                        <p:cTn id="12" dur="500"/>
                                        <p:tgtEl>
                                          <p:spTgt spid="283663"/>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499"/>
                                          </p:stCondLst>
                                        </p:cTn>
                                        <p:tgtEl>
                                          <p:spTgt spid="28365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499"/>
                                          </p:stCondLst>
                                        </p:cTn>
                                        <p:tgtEl>
                                          <p:spTgt spid="2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2" presetClass="entr" presetSubtype="1" fill="hold" grpId="0" nodeType="clickEffect">
                                  <p:stCondLst>
                                    <p:cond delay="0"/>
                                  </p:stCondLst>
                                  <p:childTnLst>
                                    <p:set>
                                      <p:cBhvr>
                                        <p:cTn id="24" dur="1" fill="hold">
                                          <p:stCondLst>
                                            <p:cond delay="0"/>
                                          </p:stCondLst>
                                        </p:cTn>
                                        <p:tgtEl>
                                          <p:spTgt spid="283665"/>
                                        </p:tgtEl>
                                        <p:attrNameLst>
                                          <p:attrName>style.visibility</p:attrName>
                                        </p:attrNameLst>
                                      </p:cBhvr>
                                      <p:to>
                                        <p:strVal val="visible"/>
                                      </p:to>
                                    </p:set>
                                    <p:animEffect transition="in" filter="wipe(up)">
                                      <p:cBhvr>
                                        <p:cTn id="25" dur="500"/>
                                        <p:tgtEl>
                                          <p:spTgt spid="283665"/>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2" fill="hold" grpId="0" nodeType="clickEffect">
                                  <p:stCondLst>
                                    <p:cond delay="0"/>
                                  </p:stCondLst>
                                  <p:childTnLst>
                                    <p:set>
                                      <p:cBhvr>
                                        <p:cTn id="29" dur="1" fill="hold">
                                          <p:stCondLst>
                                            <p:cond delay="0"/>
                                          </p:stCondLst>
                                        </p:cTn>
                                        <p:tgtEl>
                                          <p:spTgt spid="283666"/>
                                        </p:tgtEl>
                                        <p:attrNameLst>
                                          <p:attrName>style.visibility</p:attrName>
                                        </p:attrNameLst>
                                      </p:cBhvr>
                                      <p:to>
                                        <p:strVal val="visible"/>
                                      </p:to>
                                    </p:set>
                                    <p:animEffect transition="in" filter="wipe(right)">
                                      <p:cBhvr>
                                        <p:cTn id="30" dur="500"/>
                                        <p:tgtEl>
                                          <p:spTgt spid="283666"/>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499"/>
                                          </p:stCondLst>
                                        </p:cTn>
                                        <p:tgtEl>
                                          <p:spTgt spid="28365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499"/>
                                          </p:stCondLst>
                                        </p:cTn>
                                        <p:tgtEl>
                                          <p:spTgt spid="283670">
                                            <p:txEl>
                                              <p:pRg st="0" end="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499"/>
                                          </p:stCondLst>
                                        </p:cTn>
                                        <p:tgtEl>
                                          <p:spTgt spid="283671">
                                            <p:txEl>
                                              <p:pRg st="0" end="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64" presetClass="path" presetSubtype="0" accel="50000" decel="50000" fill="hold" grpId="0" nodeType="clickEffect">
                                  <p:stCondLst>
                                    <p:cond delay="0"/>
                                  </p:stCondLst>
                                  <p:childTnLst>
                                    <p:animMotion origin="layout" path="M -1.38889E-6 4.44444E-6 L -1.38889E-6 -0.73519 " pathEditMode="relative" rAng="0" ptsTypes="AA">
                                      <p:cBhvr>
                                        <p:cTn id="46" dur="2000" fill="hold"/>
                                        <p:tgtEl>
                                          <p:spTgt spid="283673"/>
                                        </p:tgtEl>
                                        <p:attrNameLst>
                                          <p:attrName>ppt_x</p:attrName>
                                          <p:attrName>ppt_y</p:attrName>
                                        </p:attrNameLst>
                                      </p:cBhvr>
                                      <p:rCtr x="0" y="-36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3655" grpId="0" animBg="1"/>
      <p:bldP spid="283656" grpId="0" animBg="1"/>
      <p:bldP spid="283663" grpId="0" animBg="1"/>
      <p:bldP spid="283665" grpId="0" animBg="1"/>
      <p:bldP spid="283666" grpId="0" animBg="1"/>
      <p:bldP spid="283670" grpId="0" build="p" autoUpdateAnimBg="0"/>
      <p:bldP spid="283671" grpId="0" build="p" autoUpdateAnimBg="0"/>
      <p:bldGraphic spid="27" grpId="0">
        <p:bldAsOne/>
      </p:bldGraphic>
      <p:bldP spid="283673"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975" name="Text Box 47"/>
          <p:cNvSpPr txBox="1">
            <a:spLocks noChangeArrowheads="1"/>
          </p:cNvSpPr>
          <p:nvPr/>
        </p:nvSpPr>
        <p:spPr bwMode="auto">
          <a:xfrm>
            <a:off x="1939925" y="5537200"/>
            <a:ext cx="2222500" cy="457200"/>
          </a:xfrm>
          <a:prstGeom prst="rect">
            <a:avLst/>
          </a:prstGeom>
          <a:noFill/>
          <a:ln w="12700">
            <a:noFill/>
            <a:miter lim="800000"/>
            <a:headEnd type="none" w="lg" len="med"/>
            <a:tailEnd type="none" w="lg" len="med"/>
          </a:ln>
          <a:effectLst/>
        </p:spPr>
        <p:txBody>
          <a:bodyPr wrap="none" anchor="ctr">
            <a:spAutoFit/>
          </a:bodyPr>
          <a:lstStyle/>
          <a:p>
            <a:pPr algn="ctr"/>
            <a:r>
              <a:rPr lang="en-US" sz="2400">
                <a:solidFill>
                  <a:schemeClr val="folHlink"/>
                </a:solidFill>
              </a:rPr>
              <a:t>Hydraulic radius</a:t>
            </a:r>
          </a:p>
        </p:txBody>
      </p:sp>
      <p:sp>
        <p:nvSpPr>
          <p:cNvPr id="252930" name="Rectangle 2"/>
          <p:cNvSpPr>
            <a:spLocks noChangeArrowheads="1"/>
          </p:cNvSpPr>
          <p:nvPr/>
        </p:nvSpPr>
        <p:spPr bwMode="auto">
          <a:xfrm rot="720000">
            <a:off x="4137025" y="2914650"/>
            <a:ext cx="4832350" cy="1711325"/>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sp>
        <p:nvSpPr>
          <p:cNvPr id="252931" name="Rectangle 3"/>
          <p:cNvSpPr>
            <a:spLocks noGrp="1" noChangeArrowheads="1"/>
          </p:cNvSpPr>
          <p:nvPr>
            <p:ph type="title"/>
          </p:nvPr>
        </p:nvSpPr>
        <p:spPr>
          <a:xfrm>
            <a:off x="685800" y="304800"/>
            <a:ext cx="6597650" cy="1143000"/>
          </a:xfrm>
          <a:noFill/>
          <a:ln/>
          <a:effectLst/>
        </p:spPr>
        <p:txBody>
          <a:bodyPr lIns="90488" tIns="44450" rIns="90488" bIns="44450" anchor="b"/>
          <a:lstStyle/>
          <a:p>
            <a:r>
              <a:rPr lang="en-US"/>
              <a:t>Steady-Uniform Flow: Force Balance</a:t>
            </a:r>
          </a:p>
        </p:txBody>
      </p:sp>
      <p:sp>
        <p:nvSpPr>
          <p:cNvPr id="252932" name="Line 4"/>
          <p:cNvSpPr>
            <a:spLocks noChangeShapeType="1"/>
          </p:cNvSpPr>
          <p:nvPr/>
        </p:nvSpPr>
        <p:spPr bwMode="auto">
          <a:xfrm>
            <a:off x="4035425" y="2146300"/>
            <a:ext cx="4876800" cy="1028700"/>
          </a:xfrm>
          <a:prstGeom prst="line">
            <a:avLst/>
          </a:prstGeom>
          <a:noFill/>
          <a:ln w="12700">
            <a:solidFill>
              <a:schemeClr val="tx1"/>
            </a:solidFill>
            <a:round/>
            <a:headEnd/>
            <a:tailEnd/>
          </a:ln>
          <a:effectLst/>
        </p:spPr>
        <p:txBody>
          <a:bodyPr wrap="none" anchor="ctr"/>
          <a:lstStyle/>
          <a:p>
            <a:endParaRPr lang="en-US"/>
          </a:p>
        </p:txBody>
      </p:sp>
      <p:sp>
        <p:nvSpPr>
          <p:cNvPr id="252933" name="Line 5"/>
          <p:cNvSpPr>
            <a:spLocks noChangeShapeType="1"/>
          </p:cNvSpPr>
          <p:nvPr/>
        </p:nvSpPr>
        <p:spPr bwMode="auto">
          <a:xfrm flipH="1">
            <a:off x="4664075" y="2584450"/>
            <a:ext cx="381000" cy="1651000"/>
          </a:xfrm>
          <a:prstGeom prst="line">
            <a:avLst/>
          </a:prstGeom>
          <a:noFill/>
          <a:ln w="12700">
            <a:solidFill>
              <a:schemeClr val="tx1"/>
            </a:solidFill>
            <a:round/>
            <a:headEnd/>
            <a:tailEnd/>
          </a:ln>
          <a:effectLst/>
        </p:spPr>
        <p:txBody>
          <a:bodyPr wrap="none" anchor="ctr"/>
          <a:lstStyle/>
          <a:p>
            <a:endParaRPr lang="en-US"/>
          </a:p>
        </p:txBody>
      </p:sp>
      <p:sp>
        <p:nvSpPr>
          <p:cNvPr id="252934" name="Line 6"/>
          <p:cNvSpPr>
            <a:spLocks noChangeShapeType="1"/>
          </p:cNvSpPr>
          <p:nvPr/>
        </p:nvSpPr>
        <p:spPr bwMode="auto">
          <a:xfrm>
            <a:off x="4035425" y="2374900"/>
            <a:ext cx="4876800" cy="1028700"/>
          </a:xfrm>
          <a:prstGeom prst="line">
            <a:avLst/>
          </a:prstGeom>
          <a:noFill/>
          <a:ln w="12700">
            <a:solidFill>
              <a:schemeClr val="tx1"/>
            </a:solidFill>
            <a:round/>
            <a:headEnd/>
            <a:tailEnd/>
          </a:ln>
          <a:effectLst/>
        </p:spPr>
        <p:txBody>
          <a:bodyPr wrap="none" anchor="ctr"/>
          <a:lstStyle/>
          <a:p>
            <a:endParaRPr lang="en-US"/>
          </a:p>
        </p:txBody>
      </p:sp>
      <p:sp>
        <p:nvSpPr>
          <p:cNvPr id="252935" name="Line 7"/>
          <p:cNvSpPr>
            <a:spLocks noChangeShapeType="1"/>
          </p:cNvSpPr>
          <p:nvPr/>
        </p:nvSpPr>
        <p:spPr bwMode="auto">
          <a:xfrm>
            <a:off x="3768725" y="4051300"/>
            <a:ext cx="4876800" cy="1041400"/>
          </a:xfrm>
          <a:prstGeom prst="line">
            <a:avLst/>
          </a:prstGeom>
          <a:noFill/>
          <a:ln w="12700">
            <a:solidFill>
              <a:schemeClr val="tx1"/>
            </a:solidFill>
            <a:round/>
            <a:headEnd/>
            <a:tailEnd/>
          </a:ln>
          <a:effectLst/>
        </p:spPr>
        <p:txBody>
          <a:bodyPr wrap="none" anchor="ctr"/>
          <a:lstStyle/>
          <a:p>
            <a:endParaRPr lang="en-US"/>
          </a:p>
        </p:txBody>
      </p:sp>
      <p:sp>
        <p:nvSpPr>
          <p:cNvPr id="252936" name="Line 8"/>
          <p:cNvSpPr>
            <a:spLocks noChangeShapeType="1"/>
          </p:cNvSpPr>
          <p:nvPr/>
        </p:nvSpPr>
        <p:spPr bwMode="auto">
          <a:xfrm flipH="1">
            <a:off x="6238875" y="2927350"/>
            <a:ext cx="368300" cy="1651000"/>
          </a:xfrm>
          <a:prstGeom prst="line">
            <a:avLst/>
          </a:prstGeom>
          <a:noFill/>
          <a:ln w="12700">
            <a:solidFill>
              <a:schemeClr val="tx1"/>
            </a:solidFill>
            <a:round/>
            <a:headEnd/>
            <a:tailEnd/>
          </a:ln>
          <a:effectLst/>
        </p:spPr>
        <p:txBody>
          <a:bodyPr wrap="none" anchor="ctr"/>
          <a:lstStyle/>
          <a:p>
            <a:endParaRPr lang="en-US"/>
          </a:p>
        </p:txBody>
      </p:sp>
      <p:sp>
        <p:nvSpPr>
          <p:cNvPr id="252937" name="Line 9"/>
          <p:cNvSpPr>
            <a:spLocks noChangeShapeType="1"/>
          </p:cNvSpPr>
          <p:nvPr/>
        </p:nvSpPr>
        <p:spPr bwMode="auto">
          <a:xfrm>
            <a:off x="3736975" y="4102100"/>
            <a:ext cx="4927600" cy="1054100"/>
          </a:xfrm>
          <a:prstGeom prst="line">
            <a:avLst/>
          </a:prstGeom>
          <a:noFill/>
          <a:ln w="76200">
            <a:pattFill prst="wdDnDiag">
              <a:fgClr>
                <a:schemeClr val="accent1"/>
              </a:fgClr>
              <a:bgClr>
                <a:schemeClr val="bg1"/>
              </a:bgClr>
            </a:pattFill>
            <a:round/>
            <a:headEnd/>
            <a:tailEnd/>
          </a:ln>
          <a:effectLst/>
        </p:spPr>
        <p:txBody>
          <a:bodyPr wrap="none" anchor="ctr"/>
          <a:lstStyle/>
          <a:p>
            <a:endParaRPr lang="en-US"/>
          </a:p>
        </p:txBody>
      </p:sp>
      <p:sp>
        <p:nvSpPr>
          <p:cNvPr id="252938" name="Line 10"/>
          <p:cNvSpPr>
            <a:spLocks noChangeShapeType="1"/>
          </p:cNvSpPr>
          <p:nvPr/>
        </p:nvSpPr>
        <p:spPr bwMode="auto">
          <a:xfrm flipH="1">
            <a:off x="7280275" y="3143250"/>
            <a:ext cx="368300" cy="1638300"/>
          </a:xfrm>
          <a:prstGeom prst="line">
            <a:avLst/>
          </a:prstGeom>
          <a:noFill/>
          <a:ln w="38100">
            <a:solidFill>
              <a:schemeClr val="tx2"/>
            </a:solidFill>
            <a:round/>
            <a:headEnd/>
            <a:tailEnd/>
          </a:ln>
          <a:effectLst/>
        </p:spPr>
        <p:txBody>
          <a:bodyPr wrap="none" anchor="ctr"/>
          <a:lstStyle/>
          <a:p>
            <a:endParaRPr lang="en-US"/>
          </a:p>
        </p:txBody>
      </p:sp>
      <p:sp>
        <p:nvSpPr>
          <p:cNvPr id="252939" name="Freeform 11"/>
          <p:cNvSpPr>
            <a:spLocks/>
          </p:cNvSpPr>
          <p:nvPr/>
        </p:nvSpPr>
        <p:spPr bwMode="auto">
          <a:xfrm>
            <a:off x="7277100" y="3314700"/>
            <a:ext cx="1184275" cy="1485900"/>
          </a:xfrm>
          <a:custGeom>
            <a:avLst/>
            <a:gdLst/>
            <a:ahLst/>
            <a:cxnLst>
              <a:cxn ang="0">
                <a:pos x="0" y="932"/>
              </a:cxn>
              <a:cxn ang="0">
                <a:pos x="26" y="936"/>
              </a:cxn>
              <a:cxn ang="0">
                <a:pos x="34" y="936"/>
              </a:cxn>
              <a:cxn ang="0">
                <a:pos x="42" y="936"/>
              </a:cxn>
              <a:cxn ang="0">
                <a:pos x="58" y="936"/>
              </a:cxn>
              <a:cxn ang="0">
                <a:pos x="66" y="928"/>
              </a:cxn>
              <a:cxn ang="0">
                <a:pos x="82" y="928"/>
              </a:cxn>
              <a:cxn ang="0">
                <a:pos x="98" y="920"/>
              </a:cxn>
              <a:cxn ang="0">
                <a:pos x="114" y="912"/>
              </a:cxn>
              <a:cxn ang="0">
                <a:pos x="130" y="904"/>
              </a:cxn>
              <a:cxn ang="0">
                <a:pos x="154" y="896"/>
              </a:cxn>
              <a:cxn ang="0">
                <a:pos x="170" y="888"/>
              </a:cxn>
              <a:cxn ang="0">
                <a:pos x="194" y="880"/>
              </a:cxn>
              <a:cxn ang="0">
                <a:pos x="210" y="864"/>
              </a:cxn>
              <a:cxn ang="0">
                <a:pos x="234" y="856"/>
              </a:cxn>
              <a:cxn ang="0">
                <a:pos x="258" y="840"/>
              </a:cxn>
              <a:cxn ang="0">
                <a:pos x="274" y="824"/>
              </a:cxn>
              <a:cxn ang="0">
                <a:pos x="298" y="808"/>
              </a:cxn>
              <a:cxn ang="0">
                <a:pos x="322" y="792"/>
              </a:cxn>
              <a:cxn ang="0">
                <a:pos x="346" y="768"/>
              </a:cxn>
              <a:cxn ang="0">
                <a:pos x="370" y="752"/>
              </a:cxn>
              <a:cxn ang="0">
                <a:pos x="394" y="728"/>
              </a:cxn>
              <a:cxn ang="0">
                <a:pos x="418" y="704"/>
              </a:cxn>
              <a:cxn ang="0">
                <a:pos x="442" y="672"/>
              </a:cxn>
              <a:cxn ang="0">
                <a:pos x="466" y="648"/>
              </a:cxn>
              <a:cxn ang="0">
                <a:pos x="490" y="616"/>
              </a:cxn>
              <a:cxn ang="0">
                <a:pos x="514" y="584"/>
              </a:cxn>
              <a:cxn ang="0">
                <a:pos x="530" y="552"/>
              </a:cxn>
              <a:cxn ang="0">
                <a:pos x="554" y="520"/>
              </a:cxn>
              <a:cxn ang="0">
                <a:pos x="578" y="480"/>
              </a:cxn>
              <a:cxn ang="0">
                <a:pos x="594" y="440"/>
              </a:cxn>
              <a:cxn ang="0">
                <a:pos x="618" y="400"/>
              </a:cxn>
              <a:cxn ang="0">
                <a:pos x="634" y="360"/>
              </a:cxn>
              <a:cxn ang="0">
                <a:pos x="658" y="312"/>
              </a:cxn>
              <a:cxn ang="0">
                <a:pos x="674" y="264"/>
              </a:cxn>
              <a:cxn ang="0">
                <a:pos x="690" y="216"/>
              </a:cxn>
              <a:cxn ang="0">
                <a:pos x="706" y="168"/>
              </a:cxn>
              <a:cxn ang="0">
                <a:pos x="722" y="112"/>
              </a:cxn>
              <a:cxn ang="0">
                <a:pos x="738" y="56"/>
              </a:cxn>
              <a:cxn ang="0">
                <a:pos x="746" y="0"/>
              </a:cxn>
            </a:cxnLst>
            <a:rect l="0" t="0" r="r" b="b"/>
            <a:pathLst>
              <a:path w="746" h="936">
                <a:moveTo>
                  <a:pt x="0" y="932"/>
                </a:moveTo>
                <a:lnTo>
                  <a:pt x="26" y="936"/>
                </a:lnTo>
                <a:lnTo>
                  <a:pt x="34" y="936"/>
                </a:lnTo>
                <a:lnTo>
                  <a:pt x="42" y="936"/>
                </a:lnTo>
                <a:lnTo>
                  <a:pt x="58" y="936"/>
                </a:lnTo>
                <a:lnTo>
                  <a:pt x="66" y="928"/>
                </a:lnTo>
                <a:lnTo>
                  <a:pt x="82" y="928"/>
                </a:lnTo>
                <a:lnTo>
                  <a:pt x="98" y="920"/>
                </a:lnTo>
                <a:lnTo>
                  <a:pt x="114" y="912"/>
                </a:lnTo>
                <a:lnTo>
                  <a:pt x="130" y="904"/>
                </a:lnTo>
                <a:lnTo>
                  <a:pt x="154" y="896"/>
                </a:lnTo>
                <a:lnTo>
                  <a:pt x="170" y="888"/>
                </a:lnTo>
                <a:lnTo>
                  <a:pt x="194" y="880"/>
                </a:lnTo>
                <a:lnTo>
                  <a:pt x="210" y="864"/>
                </a:lnTo>
                <a:lnTo>
                  <a:pt x="234" y="856"/>
                </a:lnTo>
                <a:lnTo>
                  <a:pt x="258" y="840"/>
                </a:lnTo>
                <a:lnTo>
                  <a:pt x="274" y="824"/>
                </a:lnTo>
                <a:lnTo>
                  <a:pt x="298" y="808"/>
                </a:lnTo>
                <a:lnTo>
                  <a:pt x="322" y="792"/>
                </a:lnTo>
                <a:lnTo>
                  <a:pt x="346" y="768"/>
                </a:lnTo>
                <a:lnTo>
                  <a:pt x="370" y="752"/>
                </a:lnTo>
                <a:lnTo>
                  <a:pt x="394" y="728"/>
                </a:lnTo>
                <a:lnTo>
                  <a:pt x="418" y="704"/>
                </a:lnTo>
                <a:lnTo>
                  <a:pt x="442" y="672"/>
                </a:lnTo>
                <a:lnTo>
                  <a:pt x="466" y="648"/>
                </a:lnTo>
                <a:lnTo>
                  <a:pt x="490" y="616"/>
                </a:lnTo>
                <a:lnTo>
                  <a:pt x="514" y="584"/>
                </a:lnTo>
                <a:lnTo>
                  <a:pt x="530" y="552"/>
                </a:lnTo>
                <a:lnTo>
                  <a:pt x="554" y="520"/>
                </a:lnTo>
                <a:lnTo>
                  <a:pt x="578" y="480"/>
                </a:lnTo>
                <a:lnTo>
                  <a:pt x="594" y="440"/>
                </a:lnTo>
                <a:lnTo>
                  <a:pt x="618" y="400"/>
                </a:lnTo>
                <a:lnTo>
                  <a:pt x="634" y="360"/>
                </a:lnTo>
                <a:lnTo>
                  <a:pt x="658" y="312"/>
                </a:lnTo>
                <a:lnTo>
                  <a:pt x="674" y="264"/>
                </a:lnTo>
                <a:lnTo>
                  <a:pt x="690" y="216"/>
                </a:lnTo>
                <a:lnTo>
                  <a:pt x="706" y="168"/>
                </a:lnTo>
                <a:lnTo>
                  <a:pt x="722" y="112"/>
                </a:lnTo>
                <a:lnTo>
                  <a:pt x="738" y="56"/>
                </a:lnTo>
                <a:lnTo>
                  <a:pt x="746" y="0"/>
                </a:lnTo>
              </a:path>
            </a:pathLst>
          </a:custGeom>
          <a:noFill/>
          <a:ln w="38100" cap="rnd" cmpd="sng">
            <a:solidFill>
              <a:schemeClr val="tx2"/>
            </a:solidFill>
            <a:prstDash val="solid"/>
            <a:round/>
            <a:headEnd type="none" w="med" len="med"/>
            <a:tailEnd type="none" w="med" len="med"/>
          </a:ln>
          <a:effectLst/>
        </p:spPr>
        <p:txBody>
          <a:bodyPr/>
          <a:lstStyle/>
          <a:p>
            <a:endParaRPr lang="en-US"/>
          </a:p>
        </p:txBody>
      </p:sp>
      <p:sp>
        <p:nvSpPr>
          <p:cNvPr id="252940" name="Rectangle 12"/>
          <p:cNvSpPr>
            <a:spLocks noChangeArrowheads="1"/>
          </p:cNvSpPr>
          <p:nvPr/>
        </p:nvSpPr>
        <p:spPr bwMode="auto">
          <a:xfrm>
            <a:off x="7010400" y="4779963"/>
            <a:ext cx="300038" cy="363537"/>
          </a:xfrm>
          <a:prstGeom prst="rect">
            <a:avLst/>
          </a:prstGeom>
          <a:noFill/>
          <a:ln w="12700">
            <a:noFill/>
            <a:miter lim="800000"/>
            <a:headEnd/>
            <a:tailEnd/>
          </a:ln>
          <a:effectLst/>
        </p:spPr>
        <p:txBody>
          <a:bodyPr wrap="none" lIns="90488" tIns="44450" rIns="90488" bIns="44450">
            <a:spAutoFit/>
          </a:bodyPr>
          <a:lstStyle/>
          <a:p>
            <a:r>
              <a:rPr lang="en-US" sz="1800">
                <a:latin typeface="Symbol" pitchFamily="18" charset="2"/>
              </a:rPr>
              <a:t></a:t>
            </a:r>
          </a:p>
        </p:txBody>
      </p:sp>
      <p:sp>
        <p:nvSpPr>
          <p:cNvPr id="252941" name="Line 13"/>
          <p:cNvSpPr>
            <a:spLocks noChangeShapeType="1"/>
          </p:cNvSpPr>
          <p:nvPr/>
        </p:nvSpPr>
        <p:spPr bwMode="auto">
          <a:xfrm flipV="1">
            <a:off x="5591175" y="3581400"/>
            <a:ext cx="0" cy="2197100"/>
          </a:xfrm>
          <a:prstGeom prst="line">
            <a:avLst/>
          </a:prstGeom>
          <a:noFill/>
          <a:ln w="38100">
            <a:solidFill>
              <a:schemeClr val="tx2"/>
            </a:solidFill>
            <a:round/>
            <a:headEnd type="triangle" w="med" len="med"/>
            <a:tailEnd/>
          </a:ln>
          <a:effectLst/>
        </p:spPr>
        <p:txBody>
          <a:bodyPr wrap="none" anchor="ctr"/>
          <a:lstStyle/>
          <a:p>
            <a:endParaRPr lang="en-US"/>
          </a:p>
        </p:txBody>
      </p:sp>
      <p:sp>
        <p:nvSpPr>
          <p:cNvPr id="252942" name="Line 14"/>
          <p:cNvSpPr>
            <a:spLocks noChangeShapeType="1"/>
          </p:cNvSpPr>
          <p:nvPr/>
        </p:nvSpPr>
        <p:spPr bwMode="auto">
          <a:xfrm flipV="1">
            <a:off x="5286375" y="3575050"/>
            <a:ext cx="304800" cy="2133600"/>
          </a:xfrm>
          <a:prstGeom prst="line">
            <a:avLst/>
          </a:prstGeom>
          <a:noFill/>
          <a:ln w="38100">
            <a:solidFill>
              <a:schemeClr val="tx2"/>
            </a:solidFill>
            <a:round/>
            <a:headEnd type="triangle" w="med" len="med"/>
            <a:tailEnd/>
          </a:ln>
          <a:effectLst/>
        </p:spPr>
        <p:txBody>
          <a:bodyPr wrap="none" anchor="ctr"/>
          <a:lstStyle/>
          <a:p>
            <a:endParaRPr lang="en-US"/>
          </a:p>
        </p:txBody>
      </p:sp>
      <p:sp>
        <p:nvSpPr>
          <p:cNvPr id="252943" name="Line 15"/>
          <p:cNvSpPr>
            <a:spLocks noChangeShapeType="1"/>
          </p:cNvSpPr>
          <p:nvPr/>
        </p:nvSpPr>
        <p:spPr bwMode="auto">
          <a:xfrm flipH="1" flipV="1">
            <a:off x="5314950" y="5672138"/>
            <a:ext cx="279400" cy="63500"/>
          </a:xfrm>
          <a:prstGeom prst="line">
            <a:avLst/>
          </a:prstGeom>
          <a:noFill/>
          <a:ln w="38100">
            <a:solidFill>
              <a:schemeClr val="tx2"/>
            </a:solidFill>
            <a:round/>
            <a:headEnd type="triangle" w="med" len="med"/>
            <a:tailEnd/>
          </a:ln>
          <a:effectLst/>
        </p:spPr>
        <p:txBody>
          <a:bodyPr wrap="none" anchor="ctr"/>
          <a:lstStyle/>
          <a:p>
            <a:endParaRPr lang="en-US"/>
          </a:p>
        </p:txBody>
      </p:sp>
      <p:sp>
        <p:nvSpPr>
          <p:cNvPr id="252944" name="Rectangle 16"/>
          <p:cNvSpPr>
            <a:spLocks noChangeArrowheads="1"/>
          </p:cNvSpPr>
          <p:nvPr/>
        </p:nvSpPr>
        <p:spPr bwMode="auto">
          <a:xfrm>
            <a:off x="5548313" y="5103813"/>
            <a:ext cx="396875" cy="363537"/>
          </a:xfrm>
          <a:prstGeom prst="rect">
            <a:avLst/>
          </a:prstGeom>
          <a:noFill/>
          <a:ln w="12700">
            <a:noFill/>
            <a:miter lim="800000"/>
            <a:headEnd/>
            <a:tailEnd/>
          </a:ln>
          <a:effectLst/>
        </p:spPr>
        <p:txBody>
          <a:bodyPr wrap="none" lIns="90488" tIns="44450" rIns="90488" bIns="44450">
            <a:spAutoFit/>
          </a:bodyPr>
          <a:lstStyle/>
          <a:p>
            <a:r>
              <a:rPr lang="en-US" sz="1800"/>
              <a:t>W</a:t>
            </a:r>
          </a:p>
        </p:txBody>
      </p:sp>
      <p:sp>
        <p:nvSpPr>
          <p:cNvPr id="252945" name="Rectangle 17"/>
          <p:cNvSpPr>
            <a:spLocks noChangeArrowheads="1"/>
          </p:cNvSpPr>
          <p:nvPr/>
        </p:nvSpPr>
        <p:spPr bwMode="auto">
          <a:xfrm>
            <a:off x="5373688" y="4570413"/>
            <a:ext cx="300037" cy="363537"/>
          </a:xfrm>
          <a:prstGeom prst="rect">
            <a:avLst/>
          </a:prstGeom>
          <a:noFill/>
          <a:ln w="12700">
            <a:noFill/>
            <a:miter lim="800000"/>
            <a:headEnd/>
            <a:tailEnd/>
          </a:ln>
          <a:effectLst/>
        </p:spPr>
        <p:txBody>
          <a:bodyPr wrap="none" lIns="90488" tIns="44450" rIns="90488" bIns="44450">
            <a:spAutoFit/>
          </a:bodyPr>
          <a:lstStyle/>
          <a:p>
            <a:r>
              <a:rPr lang="en-US" sz="1800">
                <a:latin typeface="Symbol" pitchFamily="18" charset="2"/>
              </a:rPr>
              <a:t></a:t>
            </a:r>
          </a:p>
        </p:txBody>
      </p:sp>
      <p:sp>
        <p:nvSpPr>
          <p:cNvPr id="252946" name="Rectangle 18"/>
          <p:cNvSpPr>
            <a:spLocks noChangeArrowheads="1"/>
          </p:cNvSpPr>
          <p:nvPr/>
        </p:nvSpPr>
        <p:spPr bwMode="auto">
          <a:xfrm>
            <a:off x="5030788" y="5842000"/>
            <a:ext cx="896937" cy="363538"/>
          </a:xfrm>
          <a:prstGeom prst="rect">
            <a:avLst/>
          </a:prstGeom>
          <a:noFill/>
          <a:ln w="12700">
            <a:noFill/>
            <a:miter lim="800000"/>
            <a:headEnd/>
            <a:tailEnd/>
          </a:ln>
          <a:effectLst/>
        </p:spPr>
        <p:txBody>
          <a:bodyPr wrap="none" lIns="90488" tIns="44450" rIns="90488" bIns="44450">
            <a:spAutoFit/>
          </a:bodyPr>
          <a:lstStyle/>
          <a:p>
            <a:r>
              <a:rPr lang="en-US" sz="1800"/>
              <a:t>W sin </a:t>
            </a:r>
            <a:r>
              <a:rPr lang="en-US" sz="1800">
                <a:latin typeface="Symbol" pitchFamily="18" charset="2"/>
              </a:rPr>
              <a:t></a:t>
            </a:r>
          </a:p>
        </p:txBody>
      </p:sp>
      <p:sp>
        <p:nvSpPr>
          <p:cNvPr id="252947" name="Line 19"/>
          <p:cNvSpPr>
            <a:spLocks noChangeShapeType="1"/>
          </p:cNvSpPr>
          <p:nvPr/>
        </p:nvSpPr>
        <p:spPr bwMode="auto">
          <a:xfrm>
            <a:off x="4987925" y="2908300"/>
            <a:ext cx="1549400" cy="355600"/>
          </a:xfrm>
          <a:prstGeom prst="line">
            <a:avLst/>
          </a:prstGeom>
          <a:noFill/>
          <a:ln w="12700">
            <a:solidFill>
              <a:schemeClr val="tx1"/>
            </a:solidFill>
            <a:round/>
            <a:headEnd type="triangle" w="med" len="med"/>
            <a:tailEnd type="triangle" w="med" len="med"/>
          </a:ln>
          <a:effectLst/>
        </p:spPr>
        <p:txBody>
          <a:bodyPr wrap="none" anchor="ctr"/>
          <a:lstStyle/>
          <a:p>
            <a:endParaRPr lang="en-US"/>
          </a:p>
        </p:txBody>
      </p:sp>
      <p:sp>
        <p:nvSpPr>
          <p:cNvPr id="252948" name="Rectangle 20"/>
          <p:cNvSpPr>
            <a:spLocks noChangeArrowheads="1"/>
          </p:cNvSpPr>
          <p:nvPr/>
        </p:nvSpPr>
        <p:spPr bwMode="auto">
          <a:xfrm>
            <a:off x="5718175" y="3022600"/>
            <a:ext cx="304800" cy="177800"/>
          </a:xfrm>
          <a:prstGeom prst="rect">
            <a:avLst/>
          </a:prstGeom>
          <a:solidFill>
            <a:srgbClr val="FFFFFF"/>
          </a:solidFill>
          <a:ln w="12700">
            <a:noFill/>
            <a:miter lim="800000"/>
            <a:headEnd/>
            <a:tailEnd/>
          </a:ln>
          <a:effectLst/>
        </p:spPr>
        <p:txBody>
          <a:bodyPr wrap="none" anchor="ctr"/>
          <a:lstStyle/>
          <a:p>
            <a:endParaRPr lang="en-US"/>
          </a:p>
        </p:txBody>
      </p:sp>
      <p:sp>
        <p:nvSpPr>
          <p:cNvPr id="252949" name="Rectangle 21"/>
          <p:cNvSpPr>
            <a:spLocks noChangeArrowheads="1"/>
          </p:cNvSpPr>
          <p:nvPr/>
        </p:nvSpPr>
        <p:spPr bwMode="auto">
          <a:xfrm>
            <a:off x="5653088" y="2881313"/>
            <a:ext cx="576262" cy="515937"/>
          </a:xfrm>
          <a:prstGeom prst="rect">
            <a:avLst/>
          </a:prstGeom>
          <a:solidFill>
            <a:schemeClr val="hlink"/>
          </a:solidFill>
          <a:ln w="12700">
            <a:noFill/>
            <a:miter lim="800000"/>
            <a:headEnd/>
            <a:tailEnd/>
          </a:ln>
          <a:effectLst/>
        </p:spPr>
        <p:txBody>
          <a:bodyPr wrap="none" lIns="90488" tIns="44450" rIns="90488" bIns="44450">
            <a:spAutoFit/>
          </a:bodyPr>
          <a:lstStyle/>
          <a:p>
            <a:r>
              <a:rPr lang="en-US">
                <a:latin typeface="Symbol" pitchFamily="18" charset="2"/>
              </a:rPr>
              <a:t>D</a:t>
            </a:r>
            <a:r>
              <a:rPr lang="en-US"/>
              <a:t>x</a:t>
            </a:r>
          </a:p>
        </p:txBody>
      </p:sp>
      <p:sp>
        <p:nvSpPr>
          <p:cNvPr id="252950" name="Rectangle 22"/>
          <p:cNvSpPr>
            <a:spLocks noChangeArrowheads="1"/>
          </p:cNvSpPr>
          <p:nvPr/>
        </p:nvSpPr>
        <p:spPr bwMode="auto">
          <a:xfrm>
            <a:off x="4460875" y="3884613"/>
            <a:ext cx="282575" cy="363537"/>
          </a:xfrm>
          <a:prstGeom prst="rect">
            <a:avLst/>
          </a:prstGeom>
          <a:noFill/>
          <a:ln w="12700">
            <a:noFill/>
            <a:miter lim="800000"/>
            <a:headEnd/>
            <a:tailEnd/>
          </a:ln>
          <a:effectLst/>
        </p:spPr>
        <p:txBody>
          <a:bodyPr wrap="none" lIns="90488" tIns="44450" rIns="90488" bIns="44450">
            <a:spAutoFit/>
          </a:bodyPr>
          <a:lstStyle/>
          <a:p>
            <a:r>
              <a:rPr lang="en-US" sz="1800"/>
              <a:t>a</a:t>
            </a:r>
          </a:p>
        </p:txBody>
      </p:sp>
      <p:sp>
        <p:nvSpPr>
          <p:cNvPr id="252951" name="Rectangle 23"/>
          <p:cNvSpPr>
            <a:spLocks noChangeArrowheads="1"/>
          </p:cNvSpPr>
          <p:nvPr/>
        </p:nvSpPr>
        <p:spPr bwMode="auto">
          <a:xfrm>
            <a:off x="4800600" y="2513013"/>
            <a:ext cx="295275" cy="363537"/>
          </a:xfrm>
          <a:prstGeom prst="rect">
            <a:avLst/>
          </a:prstGeom>
          <a:noFill/>
          <a:ln w="12700">
            <a:noFill/>
            <a:miter lim="800000"/>
            <a:headEnd/>
            <a:tailEnd/>
          </a:ln>
          <a:effectLst/>
        </p:spPr>
        <p:txBody>
          <a:bodyPr wrap="none" lIns="90488" tIns="44450" rIns="90488" bIns="44450">
            <a:spAutoFit/>
          </a:bodyPr>
          <a:lstStyle/>
          <a:p>
            <a:r>
              <a:rPr lang="en-US" sz="1800"/>
              <a:t>b</a:t>
            </a:r>
          </a:p>
        </p:txBody>
      </p:sp>
      <p:sp>
        <p:nvSpPr>
          <p:cNvPr id="252952" name="Rectangle 24"/>
          <p:cNvSpPr>
            <a:spLocks noChangeArrowheads="1"/>
          </p:cNvSpPr>
          <p:nvPr/>
        </p:nvSpPr>
        <p:spPr bwMode="auto">
          <a:xfrm>
            <a:off x="6538913" y="2868613"/>
            <a:ext cx="282575" cy="363537"/>
          </a:xfrm>
          <a:prstGeom prst="rect">
            <a:avLst/>
          </a:prstGeom>
          <a:noFill/>
          <a:ln w="12700">
            <a:noFill/>
            <a:miter lim="800000"/>
            <a:headEnd/>
            <a:tailEnd/>
          </a:ln>
          <a:effectLst/>
        </p:spPr>
        <p:txBody>
          <a:bodyPr wrap="none" lIns="90488" tIns="44450" rIns="90488" bIns="44450">
            <a:spAutoFit/>
          </a:bodyPr>
          <a:lstStyle/>
          <a:p>
            <a:r>
              <a:rPr lang="en-US" sz="1800"/>
              <a:t>c</a:t>
            </a:r>
          </a:p>
        </p:txBody>
      </p:sp>
      <p:sp>
        <p:nvSpPr>
          <p:cNvPr id="252953" name="Rectangle 25"/>
          <p:cNvSpPr>
            <a:spLocks noChangeArrowheads="1"/>
          </p:cNvSpPr>
          <p:nvPr/>
        </p:nvSpPr>
        <p:spPr bwMode="auto">
          <a:xfrm>
            <a:off x="6216650" y="4265613"/>
            <a:ext cx="295275" cy="363537"/>
          </a:xfrm>
          <a:prstGeom prst="rect">
            <a:avLst/>
          </a:prstGeom>
          <a:noFill/>
          <a:ln w="12700">
            <a:noFill/>
            <a:miter lim="800000"/>
            <a:headEnd/>
            <a:tailEnd/>
          </a:ln>
          <a:effectLst/>
        </p:spPr>
        <p:txBody>
          <a:bodyPr wrap="none" lIns="90488" tIns="44450" rIns="90488" bIns="44450">
            <a:spAutoFit/>
          </a:bodyPr>
          <a:lstStyle/>
          <a:p>
            <a:r>
              <a:rPr lang="en-US" sz="1800"/>
              <a:t>d</a:t>
            </a:r>
          </a:p>
        </p:txBody>
      </p:sp>
      <p:sp>
        <p:nvSpPr>
          <p:cNvPr id="252954" name="Line 26"/>
          <p:cNvSpPr>
            <a:spLocks noChangeShapeType="1"/>
          </p:cNvSpPr>
          <p:nvPr/>
        </p:nvSpPr>
        <p:spPr bwMode="auto">
          <a:xfrm flipH="1">
            <a:off x="4098925" y="4273550"/>
            <a:ext cx="1079500" cy="711200"/>
          </a:xfrm>
          <a:prstGeom prst="line">
            <a:avLst/>
          </a:prstGeom>
          <a:noFill/>
          <a:ln w="12700">
            <a:solidFill>
              <a:schemeClr val="tx1"/>
            </a:solidFill>
            <a:round/>
            <a:headEnd type="triangle" w="med" len="med"/>
            <a:tailEnd/>
          </a:ln>
          <a:effectLst/>
        </p:spPr>
        <p:txBody>
          <a:bodyPr wrap="none" anchor="ctr"/>
          <a:lstStyle/>
          <a:p>
            <a:endParaRPr lang="en-US"/>
          </a:p>
        </p:txBody>
      </p:sp>
      <p:sp>
        <p:nvSpPr>
          <p:cNvPr id="252955" name="Rectangle 27"/>
          <p:cNvSpPr>
            <a:spLocks noChangeArrowheads="1"/>
          </p:cNvSpPr>
          <p:nvPr/>
        </p:nvSpPr>
        <p:spPr bwMode="auto">
          <a:xfrm>
            <a:off x="3519488" y="4926013"/>
            <a:ext cx="1228725" cy="363537"/>
          </a:xfrm>
          <a:prstGeom prst="rect">
            <a:avLst/>
          </a:prstGeom>
          <a:noFill/>
          <a:ln w="12700">
            <a:noFill/>
            <a:miter lim="800000"/>
            <a:headEnd/>
            <a:tailEnd/>
          </a:ln>
          <a:effectLst/>
        </p:spPr>
        <p:txBody>
          <a:bodyPr wrap="none" lIns="90488" tIns="44450" rIns="90488" bIns="44450">
            <a:spAutoFit/>
          </a:bodyPr>
          <a:lstStyle/>
          <a:p>
            <a:r>
              <a:rPr lang="en-US" sz="1800"/>
              <a:t>Shear force</a:t>
            </a:r>
          </a:p>
        </p:txBody>
      </p:sp>
      <p:sp>
        <p:nvSpPr>
          <p:cNvPr id="252956" name="Line 28"/>
          <p:cNvSpPr>
            <a:spLocks noChangeShapeType="1"/>
          </p:cNvSpPr>
          <p:nvPr/>
        </p:nvSpPr>
        <p:spPr bwMode="auto">
          <a:xfrm>
            <a:off x="4460875" y="2474913"/>
            <a:ext cx="0" cy="338137"/>
          </a:xfrm>
          <a:prstGeom prst="line">
            <a:avLst/>
          </a:prstGeom>
          <a:noFill/>
          <a:ln w="12700">
            <a:solidFill>
              <a:schemeClr val="tx1"/>
            </a:solidFill>
            <a:round/>
            <a:headEnd type="triangle" w="med" len="med"/>
            <a:tailEnd/>
          </a:ln>
          <a:effectLst/>
        </p:spPr>
        <p:txBody>
          <a:bodyPr wrap="none" anchor="ctr"/>
          <a:lstStyle/>
          <a:p>
            <a:endParaRPr lang="en-US"/>
          </a:p>
        </p:txBody>
      </p:sp>
      <p:sp>
        <p:nvSpPr>
          <p:cNvPr id="252957" name="Line 29"/>
          <p:cNvSpPr>
            <a:spLocks noChangeShapeType="1"/>
          </p:cNvSpPr>
          <p:nvPr/>
        </p:nvSpPr>
        <p:spPr bwMode="auto">
          <a:xfrm flipH="1">
            <a:off x="4441825" y="2089150"/>
            <a:ext cx="342900" cy="279400"/>
          </a:xfrm>
          <a:prstGeom prst="line">
            <a:avLst/>
          </a:prstGeom>
          <a:noFill/>
          <a:ln w="12700">
            <a:solidFill>
              <a:schemeClr val="tx1"/>
            </a:solidFill>
            <a:round/>
            <a:headEnd/>
            <a:tailEnd/>
          </a:ln>
          <a:effectLst/>
        </p:spPr>
        <p:txBody>
          <a:bodyPr wrap="none" anchor="ctr"/>
          <a:lstStyle/>
          <a:p>
            <a:endParaRPr lang="en-US"/>
          </a:p>
        </p:txBody>
      </p:sp>
      <p:sp>
        <p:nvSpPr>
          <p:cNvPr id="252958" name="Rectangle 30"/>
          <p:cNvSpPr>
            <a:spLocks noChangeArrowheads="1"/>
          </p:cNvSpPr>
          <p:nvPr/>
        </p:nvSpPr>
        <p:spPr bwMode="auto">
          <a:xfrm>
            <a:off x="5402263" y="1992313"/>
            <a:ext cx="1806575" cy="363537"/>
          </a:xfrm>
          <a:prstGeom prst="rect">
            <a:avLst/>
          </a:prstGeom>
          <a:noFill/>
          <a:ln w="12700">
            <a:noFill/>
            <a:miter lim="800000"/>
            <a:headEnd/>
            <a:tailEnd/>
          </a:ln>
          <a:effectLst/>
        </p:spPr>
        <p:txBody>
          <a:bodyPr wrap="none" lIns="90488" tIns="44450" rIns="90488" bIns="44450">
            <a:spAutoFit/>
          </a:bodyPr>
          <a:lstStyle/>
          <a:p>
            <a:r>
              <a:rPr lang="en-US" sz="1800"/>
              <a:t>Energy grade line</a:t>
            </a:r>
          </a:p>
        </p:txBody>
      </p:sp>
      <p:sp>
        <p:nvSpPr>
          <p:cNvPr id="252959" name="Rectangle 31"/>
          <p:cNvSpPr>
            <a:spLocks noChangeArrowheads="1"/>
          </p:cNvSpPr>
          <p:nvPr/>
        </p:nvSpPr>
        <p:spPr bwMode="auto">
          <a:xfrm>
            <a:off x="6856413" y="2347913"/>
            <a:ext cx="2060575" cy="363537"/>
          </a:xfrm>
          <a:prstGeom prst="rect">
            <a:avLst/>
          </a:prstGeom>
          <a:noFill/>
          <a:ln w="12700">
            <a:noFill/>
            <a:miter lim="800000"/>
            <a:headEnd/>
            <a:tailEnd/>
          </a:ln>
          <a:effectLst/>
        </p:spPr>
        <p:txBody>
          <a:bodyPr wrap="none" lIns="90488" tIns="44450" rIns="90488" bIns="44450">
            <a:spAutoFit/>
          </a:bodyPr>
          <a:lstStyle/>
          <a:p>
            <a:r>
              <a:rPr lang="en-US" sz="1800"/>
              <a:t>Hydraulic grade line</a:t>
            </a:r>
          </a:p>
        </p:txBody>
      </p:sp>
      <p:sp>
        <p:nvSpPr>
          <p:cNvPr id="252960" name="Line 32"/>
          <p:cNvSpPr>
            <a:spLocks noChangeShapeType="1"/>
          </p:cNvSpPr>
          <p:nvPr/>
        </p:nvSpPr>
        <p:spPr bwMode="auto">
          <a:xfrm flipV="1">
            <a:off x="5140325" y="2209800"/>
            <a:ext cx="279400" cy="139700"/>
          </a:xfrm>
          <a:prstGeom prst="line">
            <a:avLst/>
          </a:prstGeom>
          <a:noFill/>
          <a:ln w="12700">
            <a:solidFill>
              <a:schemeClr val="tx1"/>
            </a:solidFill>
            <a:round/>
            <a:headEnd type="triangle" w="med" len="med"/>
            <a:tailEnd/>
          </a:ln>
          <a:effectLst/>
        </p:spPr>
        <p:txBody>
          <a:bodyPr wrap="none" anchor="ctr"/>
          <a:lstStyle/>
          <a:p>
            <a:endParaRPr lang="en-US"/>
          </a:p>
        </p:txBody>
      </p:sp>
      <p:sp>
        <p:nvSpPr>
          <p:cNvPr id="252961" name="Freeform 33"/>
          <p:cNvSpPr>
            <a:spLocks/>
          </p:cNvSpPr>
          <p:nvPr/>
        </p:nvSpPr>
        <p:spPr bwMode="auto">
          <a:xfrm>
            <a:off x="8575675" y="3238500"/>
            <a:ext cx="255588" cy="128588"/>
          </a:xfrm>
          <a:custGeom>
            <a:avLst/>
            <a:gdLst/>
            <a:ahLst/>
            <a:cxnLst>
              <a:cxn ang="0">
                <a:pos x="0" y="0"/>
              </a:cxn>
              <a:cxn ang="0">
                <a:pos x="80" y="80"/>
              </a:cxn>
              <a:cxn ang="0">
                <a:pos x="160" y="0"/>
              </a:cxn>
              <a:cxn ang="0">
                <a:pos x="0" y="0"/>
              </a:cxn>
            </a:cxnLst>
            <a:rect l="0" t="0" r="r" b="b"/>
            <a:pathLst>
              <a:path w="161" h="81">
                <a:moveTo>
                  <a:pt x="0" y="0"/>
                </a:moveTo>
                <a:lnTo>
                  <a:pt x="80" y="80"/>
                </a:lnTo>
                <a:lnTo>
                  <a:pt x="160" y="0"/>
                </a:lnTo>
                <a:lnTo>
                  <a:pt x="0" y="0"/>
                </a:lnTo>
              </a:path>
            </a:pathLst>
          </a:custGeom>
          <a:noFill/>
          <a:ln w="12700" cap="rnd" cmpd="sng">
            <a:solidFill>
              <a:schemeClr val="tx1"/>
            </a:solidFill>
            <a:prstDash val="solid"/>
            <a:round/>
            <a:headEnd type="none" w="med" len="med"/>
            <a:tailEnd type="none" w="med" len="med"/>
          </a:ln>
          <a:effectLst/>
        </p:spPr>
        <p:txBody>
          <a:bodyPr/>
          <a:lstStyle/>
          <a:p>
            <a:endParaRPr lang="en-US"/>
          </a:p>
        </p:txBody>
      </p:sp>
      <p:sp>
        <p:nvSpPr>
          <p:cNvPr id="252962" name="Rectangle 34"/>
          <p:cNvSpPr>
            <a:spLocks noChangeArrowheads="1"/>
          </p:cNvSpPr>
          <p:nvPr/>
        </p:nvSpPr>
        <p:spPr bwMode="auto">
          <a:xfrm>
            <a:off x="165100" y="1943100"/>
            <a:ext cx="2938463" cy="365125"/>
          </a:xfrm>
          <a:prstGeom prst="rect">
            <a:avLst/>
          </a:prstGeom>
          <a:noFill/>
          <a:ln w="9525">
            <a:noFill/>
            <a:miter lim="800000"/>
            <a:headEnd/>
            <a:tailEnd/>
          </a:ln>
          <a:effectLst/>
        </p:spPr>
        <p:txBody>
          <a:bodyPr wrap="none" lIns="0" tIns="0" rIns="0" bIns="0">
            <a:spAutoFit/>
          </a:bodyPr>
          <a:lstStyle/>
          <a:p>
            <a:r>
              <a:rPr lang="en-US" sz="2400"/>
              <a:t> Shear force</a:t>
            </a:r>
            <a:r>
              <a:rPr lang="en-US" sz="2400">
                <a:solidFill>
                  <a:schemeClr val="folHlink"/>
                </a:solidFill>
              </a:rPr>
              <a:t> </a:t>
            </a:r>
            <a:r>
              <a:rPr lang="en-US" sz="2400"/>
              <a:t>=________</a:t>
            </a:r>
            <a:endParaRPr lang="en-US" sz="2400">
              <a:solidFill>
                <a:schemeClr val="folHlink"/>
              </a:solidFill>
            </a:endParaRPr>
          </a:p>
        </p:txBody>
      </p:sp>
      <p:graphicFrame>
        <p:nvGraphicFramePr>
          <p:cNvPr id="252963" name="Object 35"/>
          <p:cNvGraphicFramePr>
            <a:graphicFrameLocks noChangeAspect="1"/>
          </p:cNvGraphicFramePr>
          <p:nvPr/>
        </p:nvGraphicFramePr>
        <p:xfrm>
          <a:off x="228600" y="3562350"/>
          <a:ext cx="3617913" cy="382588"/>
        </p:xfrm>
        <a:graphic>
          <a:graphicData uri="http://schemas.openxmlformats.org/presentationml/2006/ole">
            <p:oleObj spid="_x0000_s252963" name="Equation" r:id="rId4" imgW="2755800" imgH="380880" progId="Equation.DSMT4">
              <p:embed/>
            </p:oleObj>
          </a:graphicData>
        </a:graphic>
      </p:graphicFrame>
      <p:graphicFrame>
        <p:nvGraphicFramePr>
          <p:cNvPr id="252964" name="Object 36"/>
          <p:cNvGraphicFramePr>
            <a:graphicFrameLocks noChangeAspect="1"/>
          </p:cNvGraphicFramePr>
          <p:nvPr/>
        </p:nvGraphicFramePr>
        <p:xfrm>
          <a:off x="792163" y="4165600"/>
          <a:ext cx="2166937" cy="830263"/>
        </p:xfrm>
        <a:graphic>
          <a:graphicData uri="http://schemas.openxmlformats.org/presentationml/2006/ole">
            <p:oleObj spid="_x0000_s252964" name="Equation" r:id="rId5" imgW="1650960" imgH="825480" progId="Equation.DSMT4">
              <p:embed/>
            </p:oleObj>
          </a:graphicData>
        </a:graphic>
      </p:graphicFrame>
      <p:graphicFrame>
        <p:nvGraphicFramePr>
          <p:cNvPr id="252965" name="Object 37"/>
          <p:cNvGraphicFramePr>
            <a:graphicFrameLocks noChangeAspect="1"/>
          </p:cNvGraphicFramePr>
          <p:nvPr/>
        </p:nvGraphicFramePr>
        <p:xfrm>
          <a:off x="536575" y="5340350"/>
          <a:ext cx="1184275" cy="830263"/>
        </p:xfrm>
        <a:graphic>
          <a:graphicData uri="http://schemas.openxmlformats.org/presentationml/2006/ole">
            <p:oleObj spid="_x0000_s252965" name="Equation" r:id="rId6" imgW="901440" imgH="825480" progId="Equation.DSMT4">
              <p:embed/>
            </p:oleObj>
          </a:graphicData>
        </a:graphic>
      </p:graphicFrame>
      <p:graphicFrame>
        <p:nvGraphicFramePr>
          <p:cNvPr id="252966" name="Object 38"/>
          <p:cNvGraphicFramePr>
            <a:graphicFrameLocks noChangeAspect="1"/>
          </p:cNvGraphicFramePr>
          <p:nvPr/>
        </p:nvGraphicFramePr>
        <p:xfrm>
          <a:off x="6345238" y="5405438"/>
          <a:ext cx="2682875" cy="842962"/>
        </p:xfrm>
        <a:graphic>
          <a:graphicData uri="http://schemas.openxmlformats.org/presentationml/2006/ole">
            <p:oleObj spid="_x0000_s252966" name="Equation" r:id="rId7" imgW="2044440" imgH="838080" progId="Equation.DSMT4">
              <p:embed/>
            </p:oleObj>
          </a:graphicData>
        </a:graphic>
      </p:graphicFrame>
      <p:sp>
        <p:nvSpPr>
          <p:cNvPr id="252967" name="Line 39"/>
          <p:cNvSpPr>
            <a:spLocks noChangeShapeType="1"/>
          </p:cNvSpPr>
          <p:nvPr/>
        </p:nvSpPr>
        <p:spPr bwMode="auto">
          <a:xfrm flipV="1">
            <a:off x="4459288" y="1876425"/>
            <a:ext cx="0" cy="338138"/>
          </a:xfrm>
          <a:prstGeom prst="line">
            <a:avLst/>
          </a:prstGeom>
          <a:noFill/>
          <a:ln w="12700">
            <a:solidFill>
              <a:schemeClr val="tx1"/>
            </a:solidFill>
            <a:round/>
            <a:headEnd type="triangle" w="med" len="med"/>
            <a:tailEnd/>
          </a:ln>
          <a:effectLst/>
        </p:spPr>
        <p:txBody>
          <a:bodyPr wrap="none" anchor="ctr"/>
          <a:lstStyle/>
          <a:p>
            <a:endParaRPr lang="en-US"/>
          </a:p>
        </p:txBody>
      </p:sp>
      <p:sp>
        <p:nvSpPr>
          <p:cNvPr id="252968" name="Rectangle 40"/>
          <p:cNvSpPr>
            <a:spLocks noChangeArrowheads="1"/>
          </p:cNvSpPr>
          <p:nvPr/>
        </p:nvSpPr>
        <p:spPr bwMode="auto">
          <a:xfrm>
            <a:off x="4497388" y="4660900"/>
            <a:ext cx="935037" cy="363538"/>
          </a:xfrm>
          <a:prstGeom prst="rect">
            <a:avLst/>
          </a:prstGeom>
          <a:noFill/>
          <a:ln w="12700">
            <a:noFill/>
            <a:miter lim="800000"/>
            <a:headEnd/>
            <a:tailEnd/>
          </a:ln>
          <a:effectLst/>
        </p:spPr>
        <p:txBody>
          <a:bodyPr wrap="none" lIns="90488" tIns="44450" rIns="90488" bIns="44450">
            <a:spAutoFit/>
          </a:bodyPr>
          <a:lstStyle/>
          <a:p>
            <a:r>
              <a:rPr lang="en-US" sz="1800"/>
              <a:t>W cos </a:t>
            </a:r>
            <a:r>
              <a:rPr lang="en-US" sz="1800">
                <a:latin typeface="Symbol" pitchFamily="18" charset="2"/>
              </a:rPr>
              <a:t></a:t>
            </a:r>
          </a:p>
        </p:txBody>
      </p:sp>
      <p:sp>
        <p:nvSpPr>
          <p:cNvPr id="252969" name="Line 41"/>
          <p:cNvSpPr>
            <a:spLocks noChangeShapeType="1"/>
          </p:cNvSpPr>
          <p:nvPr/>
        </p:nvSpPr>
        <p:spPr bwMode="auto">
          <a:xfrm flipV="1">
            <a:off x="6486525" y="2616200"/>
            <a:ext cx="406400" cy="228600"/>
          </a:xfrm>
          <a:prstGeom prst="line">
            <a:avLst/>
          </a:prstGeom>
          <a:noFill/>
          <a:ln w="12700">
            <a:solidFill>
              <a:schemeClr val="tx1"/>
            </a:solidFill>
            <a:round/>
            <a:headEnd type="triangle" w="med" len="med"/>
            <a:tailEnd/>
          </a:ln>
          <a:effectLst/>
        </p:spPr>
        <p:txBody>
          <a:bodyPr wrap="none" anchor="ctr"/>
          <a:lstStyle/>
          <a:p>
            <a:endParaRPr lang="en-US"/>
          </a:p>
        </p:txBody>
      </p:sp>
      <p:sp>
        <p:nvSpPr>
          <p:cNvPr id="252970" name="Line 42"/>
          <p:cNvSpPr>
            <a:spLocks noChangeShapeType="1"/>
          </p:cNvSpPr>
          <p:nvPr/>
        </p:nvSpPr>
        <p:spPr bwMode="auto">
          <a:xfrm>
            <a:off x="4962525" y="4191000"/>
            <a:ext cx="330200" cy="76200"/>
          </a:xfrm>
          <a:prstGeom prst="line">
            <a:avLst/>
          </a:prstGeom>
          <a:noFill/>
          <a:ln w="12700">
            <a:solidFill>
              <a:schemeClr val="tx1"/>
            </a:solidFill>
            <a:round/>
            <a:headEnd type="triangle" w="med" len="med"/>
            <a:tailEnd/>
          </a:ln>
          <a:effectLst/>
        </p:spPr>
        <p:txBody>
          <a:bodyPr wrap="none" anchor="ctr"/>
          <a:lstStyle/>
          <a:p>
            <a:endParaRPr lang="en-US"/>
          </a:p>
        </p:txBody>
      </p:sp>
      <p:sp>
        <p:nvSpPr>
          <p:cNvPr id="252971" name="Line 43"/>
          <p:cNvSpPr>
            <a:spLocks noChangeShapeType="1"/>
          </p:cNvSpPr>
          <p:nvPr/>
        </p:nvSpPr>
        <p:spPr bwMode="auto">
          <a:xfrm flipH="1">
            <a:off x="6692900" y="5105400"/>
            <a:ext cx="19431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aphicFrame>
        <p:nvGraphicFramePr>
          <p:cNvPr id="252972" name="Object 44"/>
          <p:cNvGraphicFramePr>
            <a:graphicFrameLocks noChangeAspect="1"/>
          </p:cNvGraphicFramePr>
          <p:nvPr/>
        </p:nvGraphicFramePr>
        <p:xfrm>
          <a:off x="4835525" y="1785938"/>
          <a:ext cx="315913" cy="531812"/>
        </p:xfrm>
        <a:graphic>
          <a:graphicData uri="http://schemas.openxmlformats.org/presentationml/2006/ole">
            <p:oleObj spid="_x0000_s252972" name="Equation" r:id="rId8" imgW="406080" imgH="888840" progId="Equation.DSMT4">
              <p:embed/>
            </p:oleObj>
          </a:graphicData>
        </a:graphic>
      </p:graphicFrame>
      <p:sp>
        <p:nvSpPr>
          <p:cNvPr id="252973" name="Text Box 45"/>
          <p:cNvSpPr txBox="1">
            <a:spLocks noChangeArrowheads="1"/>
          </p:cNvSpPr>
          <p:nvPr/>
        </p:nvSpPr>
        <p:spPr bwMode="auto">
          <a:xfrm>
            <a:off x="165100" y="2390775"/>
            <a:ext cx="2932113" cy="457200"/>
          </a:xfrm>
          <a:prstGeom prst="rect">
            <a:avLst/>
          </a:prstGeom>
          <a:noFill/>
          <a:ln w="12700">
            <a:noFill/>
            <a:miter lim="800000"/>
            <a:headEnd type="none" w="lg" len="med"/>
            <a:tailEnd type="none" w="lg" len="med"/>
          </a:ln>
          <a:effectLst/>
        </p:spPr>
        <p:txBody>
          <a:bodyPr wrap="none" anchor="ctr">
            <a:spAutoFit/>
          </a:bodyPr>
          <a:lstStyle/>
          <a:p>
            <a:r>
              <a:rPr lang="en-US" sz="2400"/>
              <a:t>Wetted perimeter = __</a:t>
            </a:r>
          </a:p>
        </p:txBody>
      </p:sp>
      <p:sp>
        <p:nvSpPr>
          <p:cNvPr id="252974" name="Text Box 46"/>
          <p:cNvSpPr txBox="1">
            <a:spLocks noChangeArrowheads="1"/>
          </p:cNvSpPr>
          <p:nvPr/>
        </p:nvSpPr>
        <p:spPr bwMode="auto">
          <a:xfrm>
            <a:off x="165100" y="2870200"/>
            <a:ext cx="4033838" cy="457200"/>
          </a:xfrm>
          <a:prstGeom prst="rect">
            <a:avLst/>
          </a:prstGeom>
          <a:noFill/>
          <a:ln w="12700">
            <a:noFill/>
            <a:miter lim="800000"/>
            <a:headEnd type="none" w="lg" len="med"/>
            <a:tailEnd type="none" w="lg" len="med"/>
          </a:ln>
          <a:effectLst/>
        </p:spPr>
        <p:txBody>
          <a:bodyPr wrap="none" anchor="ctr">
            <a:spAutoFit/>
          </a:bodyPr>
          <a:lstStyle/>
          <a:p>
            <a:r>
              <a:rPr lang="en-US" sz="2400"/>
              <a:t>Gravitational force = ________</a:t>
            </a:r>
            <a:endParaRPr lang="en-US" sz="2400">
              <a:solidFill>
                <a:schemeClr val="folHlink"/>
              </a:solidFill>
            </a:endParaRPr>
          </a:p>
        </p:txBody>
      </p:sp>
      <p:sp>
        <p:nvSpPr>
          <p:cNvPr id="252977" name="Rectangle 49"/>
          <p:cNvSpPr>
            <a:spLocks noChangeArrowheads="1"/>
          </p:cNvSpPr>
          <p:nvPr/>
        </p:nvSpPr>
        <p:spPr bwMode="auto">
          <a:xfrm>
            <a:off x="1938338" y="1798638"/>
            <a:ext cx="1025525" cy="519112"/>
          </a:xfrm>
          <a:prstGeom prst="rect">
            <a:avLst/>
          </a:prstGeom>
          <a:noFill/>
          <a:ln w="12700">
            <a:noFill/>
            <a:miter lim="800000"/>
            <a:headEnd type="none" w="lg" len="med"/>
            <a:tailEnd type="none" w="lg" len="med"/>
          </a:ln>
          <a:effectLst/>
        </p:spPr>
        <p:txBody>
          <a:bodyPr wrap="none" anchor="ctr">
            <a:spAutoFit/>
          </a:bodyPr>
          <a:lstStyle/>
          <a:p>
            <a:pPr algn="ctr"/>
            <a:r>
              <a:rPr lang="en-US">
                <a:solidFill>
                  <a:schemeClr val="folHlink"/>
                </a:solidFill>
                <a:latin typeface="Symbol" pitchFamily="18" charset="2"/>
              </a:rPr>
              <a:t>t</a:t>
            </a:r>
            <a:r>
              <a:rPr lang="en-US" sz="2400" baseline="-25000">
                <a:solidFill>
                  <a:schemeClr val="folHlink"/>
                </a:solidFill>
              </a:rPr>
              <a:t>o</a:t>
            </a:r>
            <a:r>
              <a:rPr lang="en-US" sz="2400">
                <a:solidFill>
                  <a:schemeClr val="folHlink"/>
                </a:solidFill>
              </a:rPr>
              <a:t>P </a:t>
            </a:r>
            <a:r>
              <a:rPr lang="en-US" sz="2400">
                <a:solidFill>
                  <a:schemeClr val="folHlink"/>
                </a:solidFill>
                <a:latin typeface="Symbol" pitchFamily="18" charset="2"/>
              </a:rPr>
              <a:t>D</a:t>
            </a:r>
            <a:r>
              <a:rPr lang="en-US" sz="2400">
                <a:solidFill>
                  <a:schemeClr val="folHlink"/>
                </a:solidFill>
              </a:rPr>
              <a:t>x</a:t>
            </a:r>
          </a:p>
        </p:txBody>
      </p:sp>
      <p:sp>
        <p:nvSpPr>
          <p:cNvPr id="252978" name="Rectangle 50"/>
          <p:cNvSpPr>
            <a:spLocks noChangeArrowheads="1"/>
          </p:cNvSpPr>
          <p:nvPr/>
        </p:nvSpPr>
        <p:spPr bwMode="auto">
          <a:xfrm>
            <a:off x="2668588" y="2362200"/>
            <a:ext cx="354012" cy="457200"/>
          </a:xfrm>
          <a:prstGeom prst="rect">
            <a:avLst/>
          </a:prstGeom>
          <a:noFill/>
          <a:ln w="12700">
            <a:noFill/>
            <a:miter lim="800000"/>
            <a:headEnd type="none" w="lg" len="med"/>
            <a:tailEnd type="none" w="lg" len="med"/>
          </a:ln>
          <a:effectLst/>
        </p:spPr>
        <p:txBody>
          <a:bodyPr wrap="none" anchor="ctr">
            <a:spAutoFit/>
          </a:bodyPr>
          <a:lstStyle/>
          <a:p>
            <a:pPr algn="ctr"/>
            <a:r>
              <a:rPr lang="en-US" sz="2400">
                <a:solidFill>
                  <a:schemeClr val="folHlink"/>
                </a:solidFill>
              </a:rPr>
              <a:t>P</a:t>
            </a:r>
          </a:p>
        </p:txBody>
      </p:sp>
      <p:sp>
        <p:nvSpPr>
          <p:cNvPr id="252979" name="Rectangle 51"/>
          <p:cNvSpPr>
            <a:spLocks noChangeArrowheads="1"/>
          </p:cNvSpPr>
          <p:nvPr/>
        </p:nvSpPr>
        <p:spPr bwMode="auto">
          <a:xfrm>
            <a:off x="2803525" y="2857500"/>
            <a:ext cx="1458913" cy="457200"/>
          </a:xfrm>
          <a:prstGeom prst="rect">
            <a:avLst/>
          </a:prstGeom>
          <a:noFill/>
          <a:ln w="12700">
            <a:noFill/>
            <a:miter lim="800000"/>
            <a:headEnd type="none" w="lg" len="med"/>
            <a:tailEnd type="none" w="lg" len="med"/>
          </a:ln>
          <a:effectLst/>
        </p:spPr>
        <p:txBody>
          <a:bodyPr wrap="none" anchor="ctr">
            <a:spAutoFit/>
          </a:bodyPr>
          <a:lstStyle/>
          <a:p>
            <a:pPr algn="ctr"/>
            <a:r>
              <a:rPr lang="en-US" sz="2400">
                <a:solidFill>
                  <a:schemeClr val="folHlink"/>
                </a:solidFill>
                <a:latin typeface="Symbol" pitchFamily="18" charset="2"/>
              </a:rPr>
              <a:t>gAD</a:t>
            </a:r>
            <a:r>
              <a:rPr lang="en-US" sz="2400">
                <a:solidFill>
                  <a:schemeClr val="folHlink"/>
                </a:solidFill>
              </a:rPr>
              <a:t>x sin</a:t>
            </a:r>
            <a:r>
              <a:rPr lang="en-US" sz="2400">
                <a:solidFill>
                  <a:schemeClr val="folHlink"/>
                </a:solidFill>
                <a:latin typeface="Symbol" pitchFamily="18" charset="2"/>
              </a:rPr>
              <a:t>q</a:t>
            </a:r>
          </a:p>
        </p:txBody>
      </p:sp>
      <p:sp>
        <p:nvSpPr>
          <p:cNvPr id="252980" name="Line 52"/>
          <p:cNvSpPr>
            <a:spLocks noChangeShapeType="1"/>
          </p:cNvSpPr>
          <p:nvPr/>
        </p:nvSpPr>
        <p:spPr bwMode="auto">
          <a:xfrm>
            <a:off x="1828800" y="5892800"/>
            <a:ext cx="24003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2981" name="Text Box 53"/>
          <p:cNvSpPr txBox="1">
            <a:spLocks noChangeArrowheads="1"/>
          </p:cNvSpPr>
          <p:nvPr/>
        </p:nvSpPr>
        <p:spPr bwMode="auto">
          <a:xfrm>
            <a:off x="5441950" y="6299200"/>
            <a:ext cx="2797175" cy="457200"/>
          </a:xfrm>
          <a:prstGeom prst="rect">
            <a:avLst/>
          </a:prstGeom>
          <a:noFill/>
          <a:ln w="12700">
            <a:noFill/>
            <a:miter lim="800000"/>
            <a:headEnd type="none" w="lg" len="med"/>
            <a:tailEnd type="none" w="lg" len="med"/>
          </a:ln>
          <a:effectLst/>
        </p:spPr>
        <p:txBody>
          <a:bodyPr wrap="none" anchor="ctr">
            <a:spAutoFit/>
          </a:bodyPr>
          <a:lstStyle/>
          <a:p>
            <a:pPr algn="ctr"/>
            <a:r>
              <a:rPr lang="en-US" sz="2400">
                <a:solidFill>
                  <a:schemeClr val="folHlink"/>
                </a:solidFill>
              </a:rPr>
              <a:t>Dimensional analysis</a:t>
            </a:r>
          </a:p>
        </p:txBody>
      </p:sp>
      <p:sp>
        <p:nvSpPr>
          <p:cNvPr id="252976" name="Text Box 48"/>
          <p:cNvSpPr txBox="1">
            <a:spLocks noChangeArrowheads="1"/>
          </p:cNvSpPr>
          <p:nvPr/>
        </p:nvSpPr>
        <p:spPr bwMode="auto">
          <a:xfrm>
            <a:off x="184150" y="6311900"/>
            <a:ext cx="8210550" cy="457200"/>
          </a:xfrm>
          <a:prstGeom prst="rect">
            <a:avLst/>
          </a:prstGeom>
          <a:noFill/>
          <a:ln w="12700">
            <a:noFill/>
            <a:miter lim="800000"/>
            <a:headEnd type="none" w="lg" len="med"/>
            <a:tailEnd type="none" w="lg" len="med"/>
          </a:ln>
          <a:effectLst/>
        </p:spPr>
        <p:txBody>
          <a:bodyPr wrap="none" anchor="ctr">
            <a:spAutoFit/>
          </a:bodyPr>
          <a:lstStyle/>
          <a:p>
            <a:r>
              <a:rPr lang="en-US" sz="2400"/>
              <a:t>Relationship between shear and velocity? ___________________</a:t>
            </a:r>
          </a:p>
        </p:txBody>
      </p:sp>
      <p:pic>
        <p:nvPicPr>
          <p:cNvPr id="252982" name="Picture 54">
            <a:hlinkClick r:id="rId9" action="ppaction://hlinksldjump"/>
          </p:cNvPr>
          <p:cNvPicPr>
            <a:picLocks noChangeAspect="1" noChangeArrowheads="1"/>
          </p:cNvPicPr>
          <p:nvPr/>
        </p:nvPicPr>
        <p:blipFill>
          <a:blip r:embed="rId10" cstate="print"/>
          <a:srcRect/>
          <a:stretch>
            <a:fillRect/>
          </a:stretch>
        </p:blipFill>
        <p:spPr bwMode="auto">
          <a:xfrm>
            <a:off x="7138988" y="0"/>
            <a:ext cx="2005012" cy="1508125"/>
          </a:xfrm>
          <a:prstGeom prst="rect">
            <a:avLst/>
          </a:prstGeom>
          <a:noFill/>
          <a:ln w="12700">
            <a:noFill/>
            <a:miter lim="800000"/>
            <a:headEnd type="none" w="sm" len="sm"/>
            <a:tailEnd type="none" w="lg" len="med"/>
          </a:ln>
          <a:effectLst/>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5296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52977">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52973">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252978">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252974">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252979">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499"/>
                                          </p:stCondLst>
                                        </p:cTn>
                                        <p:tgtEl>
                                          <p:spTgt spid="25296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499"/>
                                          </p:stCondLst>
                                        </p:cTn>
                                        <p:tgtEl>
                                          <p:spTgt spid="25296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499"/>
                                          </p:stCondLst>
                                        </p:cTn>
                                        <p:tgtEl>
                                          <p:spTgt spid="25296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499"/>
                                          </p:stCondLst>
                                        </p:cTn>
                                        <p:tgtEl>
                                          <p:spTgt spid="252975">
                                            <p:txEl>
                                              <p:pRg st="0" end="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499"/>
                                          </p:stCondLst>
                                        </p:cTn>
                                        <p:tgtEl>
                                          <p:spTgt spid="25296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499"/>
                                          </p:stCondLst>
                                        </p:cTn>
                                        <p:tgtEl>
                                          <p:spTgt spid="252981">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2975" grpId="0" build="p" autoUpdateAnimBg="0"/>
      <p:bldP spid="252962" grpId="0" build="p" autoUpdateAnimBg="0"/>
      <p:bldP spid="252973" grpId="0" build="p" autoUpdateAnimBg="0"/>
      <p:bldP spid="252974" grpId="0" build="p" autoUpdateAnimBg="0"/>
      <p:bldP spid="252977" grpId="0" build="p" autoUpdateAnimBg="0"/>
      <p:bldP spid="252978" grpId="0" build="p" autoUpdateAnimBg="0"/>
      <p:bldP spid="252979" grpId="0" build="p" autoUpdateAnimBg="0"/>
      <p:bldP spid="252981" grpId="0" build="p" autoUpdateAnimBg="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4154" name="Picture 26" descr="Hydraulic jump photo"/>
          <p:cNvPicPr>
            <a:picLocks noChangeAspect="1" noChangeArrowheads="1"/>
          </p:cNvPicPr>
          <p:nvPr/>
        </p:nvPicPr>
        <p:blipFill>
          <a:blip r:embed="rId4" cstate="print"/>
          <a:srcRect l="21910" t="41566" b="38963"/>
          <a:stretch>
            <a:fillRect/>
          </a:stretch>
        </p:blipFill>
        <p:spPr bwMode="auto">
          <a:xfrm>
            <a:off x="0" y="1770063"/>
            <a:ext cx="9144000" cy="1712912"/>
          </a:xfrm>
          <a:prstGeom prst="rect">
            <a:avLst/>
          </a:prstGeom>
          <a:noFill/>
        </p:spPr>
      </p:pic>
      <p:sp>
        <p:nvSpPr>
          <p:cNvPr id="304131" name="Rectangle 3"/>
          <p:cNvSpPr>
            <a:spLocks noGrp="1" noChangeArrowheads="1"/>
          </p:cNvSpPr>
          <p:nvPr>
            <p:ph type="title"/>
          </p:nvPr>
        </p:nvSpPr>
        <p:spPr>
          <a:effectLst/>
        </p:spPr>
        <p:txBody>
          <a:bodyPr/>
          <a:lstStyle/>
          <a:p>
            <a:r>
              <a:rPr lang="en-US" sz="4000"/>
              <a:t>Hydraulic Jump: Dimensional Analysis</a:t>
            </a:r>
          </a:p>
        </p:txBody>
      </p:sp>
      <p:sp>
        <p:nvSpPr>
          <p:cNvPr id="304132" name="Rectangle 4" descr="Wide downward diagonal"/>
          <p:cNvSpPr>
            <a:spLocks noChangeArrowheads="1"/>
          </p:cNvSpPr>
          <p:nvPr/>
        </p:nvSpPr>
        <p:spPr bwMode="auto">
          <a:xfrm>
            <a:off x="0" y="3341688"/>
            <a:ext cx="9144000" cy="174625"/>
          </a:xfrm>
          <a:prstGeom prst="rect">
            <a:avLst/>
          </a:prstGeom>
          <a:pattFill prst="wdDnDiag">
            <a:fgClr>
              <a:schemeClr val="tx1"/>
            </a:fgClr>
            <a:bgClr>
              <a:schemeClr val="bg1"/>
            </a:bgClr>
          </a:pattFill>
          <a:ln w="12700">
            <a:noFill/>
            <a:miter lim="800000"/>
            <a:headEnd type="none" w="sm" len="sm"/>
            <a:tailEnd type="none" w="lg" len="med"/>
          </a:ln>
          <a:effectLst/>
        </p:spPr>
        <p:txBody>
          <a:bodyPr wrap="none" anchor="ctr"/>
          <a:lstStyle/>
          <a:p>
            <a:endParaRPr lang="en-US"/>
          </a:p>
        </p:txBody>
      </p:sp>
      <p:sp>
        <p:nvSpPr>
          <p:cNvPr id="304133" name="Line 5"/>
          <p:cNvSpPr>
            <a:spLocks noChangeShapeType="1"/>
          </p:cNvSpPr>
          <p:nvPr/>
        </p:nvSpPr>
        <p:spPr bwMode="auto">
          <a:xfrm>
            <a:off x="0" y="3314700"/>
            <a:ext cx="9144000" cy="0"/>
          </a:xfrm>
          <a:prstGeom prst="line">
            <a:avLst/>
          </a:prstGeom>
          <a:noFill/>
          <a:ln w="28575">
            <a:solidFill>
              <a:schemeClr val="tx1"/>
            </a:solidFill>
            <a:round/>
            <a:headEnd type="none" w="sm" len="sm"/>
            <a:tailEnd type="none" w="lg" len="med"/>
          </a:ln>
          <a:effectLst/>
        </p:spPr>
        <p:txBody>
          <a:bodyPr wrap="none" anchor="ctr"/>
          <a:lstStyle/>
          <a:p>
            <a:endParaRPr lang="en-US"/>
          </a:p>
        </p:txBody>
      </p:sp>
      <p:sp>
        <p:nvSpPr>
          <p:cNvPr id="304134" name="Freeform 6"/>
          <p:cNvSpPr>
            <a:spLocks/>
          </p:cNvSpPr>
          <p:nvPr/>
        </p:nvSpPr>
        <p:spPr bwMode="auto">
          <a:xfrm>
            <a:off x="-12700" y="2078038"/>
            <a:ext cx="9169400" cy="1236662"/>
          </a:xfrm>
          <a:custGeom>
            <a:avLst/>
            <a:gdLst/>
            <a:ahLst/>
            <a:cxnLst>
              <a:cxn ang="0">
                <a:pos x="0" y="567"/>
              </a:cxn>
              <a:cxn ang="0">
                <a:pos x="1185" y="559"/>
              </a:cxn>
              <a:cxn ang="0">
                <a:pos x="2041" y="254"/>
              </a:cxn>
              <a:cxn ang="0">
                <a:pos x="3557" y="8"/>
              </a:cxn>
              <a:cxn ang="0">
                <a:pos x="5776" y="0"/>
              </a:cxn>
              <a:cxn ang="0">
                <a:pos x="5768" y="754"/>
              </a:cxn>
              <a:cxn ang="0">
                <a:pos x="0" y="779"/>
              </a:cxn>
              <a:cxn ang="0">
                <a:pos x="0" y="567"/>
              </a:cxn>
            </a:cxnLst>
            <a:rect l="0" t="0" r="r" b="b"/>
            <a:pathLst>
              <a:path w="5776" h="779">
                <a:moveTo>
                  <a:pt x="0" y="567"/>
                </a:moveTo>
                <a:cubicBezTo>
                  <a:pt x="664" y="567"/>
                  <a:pt x="717" y="565"/>
                  <a:pt x="1185" y="559"/>
                </a:cubicBezTo>
                <a:cubicBezTo>
                  <a:pt x="1525" y="507"/>
                  <a:pt x="1646" y="346"/>
                  <a:pt x="2041" y="254"/>
                </a:cubicBezTo>
                <a:cubicBezTo>
                  <a:pt x="2270" y="195"/>
                  <a:pt x="3101" y="8"/>
                  <a:pt x="3557" y="8"/>
                </a:cubicBezTo>
                <a:cubicBezTo>
                  <a:pt x="4013" y="8"/>
                  <a:pt x="5512" y="0"/>
                  <a:pt x="5776" y="0"/>
                </a:cubicBezTo>
                <a:cubicBezTo>
                  <a:pt x="5776" y="332"/>
                  <a:pt x="5768" y="195"/>
                  <a:pt x="5768" y="754"/>
                </a:cubicBezTo>
                <a:cubicBezTo>
                  <a:pt x="2884" y="766"/>
                  <a:pt x="0" y="779"/>
                  <a:pt x="0" y="779"/>
                </a:cubicBezTo>
                <a:lnTo>
                  <a:pt x="0" y="567"/>
                </a:lnTo>
                <a:close/>
              </a:path>
            </a:pathLst>
          </a:custGeom>
          <a:solidFill>
            <a:schemeClr val="hlink">
              <a:alpha val="75000"/>
            </a:schemeClr>
          </a:solidFill>
          <a:ln w="12700" cap="flat" cmpd="sng">
            <a:noFill/>
            <a:prstDash val="solid"/>
            <a:round/>
            <a:headEnd type="none" w="sm" len="sm"/>
            <a:tailEnd type="none" w="lg" len="med"/>
          </a:ln>
          <a:effectLst/>
        </p:spPr>
        <p:txBody>
          <a:bodyPr wrap="none" anchor="ctr"/>
          <a:lstStyle/>
          <a:p>
            <a:endParaRPr lang="en-US"/>
          </a:p>
        </p:txBody>
      </p:sp>
      <p:grpSp>
        <p:nvGrpSpPr>
          <p:cNvPr id="304156" name="Group 28"/>
          <p:cNvGrpSpPr>
            <a:grpSpLocks/>
          </p:cNvGrpSpPr>
          <p:nvPr/>
        </p:nvGrpSpPr>
        <p:grpSpPr bwMode="auto">
          <a:xfrm>
            <a:off x="187325" y="2057400"/>
            <a:ext cx="8591550" cy="1235075"/>
            <a:chOff x="118" y="1944"/>
            <a:chExt cx="5412" cy="778"/>
          </a:xfrm>
        </p:grpSpPr>
        <p:sp>
          <p:nvSpPr>
            <p:cNvPr id="304136" name="Text Box 8"/>
            <p:cNvSpPr txBox="1">
              <a:spLocks noChangeArrowheads="1"/>
            </p:cNvSpPr>
            <p:nvPr/>
          </p:nvSpPr>
          <p:spPr bwMode="auto">
            <a:xfrm>
              <a:off x="118" y="2434"/>
              <a:ext cx="276" cy="288"/>
            </a:xfrm>
            <a:prstGeom prst="rect">
              <a:avLst/>
            </a:prstGeom>
            <a:noFill/>
            <a:ln w="12700">
              <a:noFill/>
              <a:miter lim="800000"/>
              <a:headEnd type="none" w="sm" len="sm"/>
              <a:tailEnd type="none" w="lg" len="med"/>
            </a:ln>
            <a:effectLst/>
          </p:spPr>
          <p:txBody>
            <a:bodyPr wrap="none">
              <a:spAutoFit/>
            </a:bodyPr>
            <a:lstStyle/>
            <a:p>
              <a:r>
                <a:rPr lang="en-US" sz="2400"/>
                <a:t>y</a:t>
              </a:r>
              <a:r>
                <a:rPr lang="en-US" sz="2400" baseline="-25000"/>
                <a:t>1</a:t>
              </a:r>
              <a:endParaRPr lang="en-US" sz="2400"/>
            </a:p>
          </p:txBody>
        </p:sp>
        <p:grpSp>
          <p:nvGrpSpPr>
            <p:cNvPr id="304155" name="Group 27"/>
            <p:cNvGrpSpPr>
              <a:grpSpLocks/>
            </p:cNvGrpSpPr>
            <p:nvPr/>
          </p:nvGrpSpPr>
          <p:grpSpPr bwMode="auto">
            <a:xfrm>
              <a:off x="5040" y="1944"/>
              <a:ext cx="490" cy="768"/>
              <a:chOff x="5040" y="1944"/>
              <a:chExt cx="490" cy="768"/>
            </a:xfrm>
          </p:grpSpPr>
          <p:sp>
            <p:nvSpPr>
              <p:cNvPr id="304138" name="Line 10"/>
              <p:cNvSpPr>
                <a:spLocks noChangeShapeType="1"/>
              </p:cNvSpPr>
              <p:nvPr/>
            </p:nvSpPr>
            <p:spPr bwMode="auto">
              <a:xfrm>
                <a:off x="5040" y="1952"/>
                <a:ext cx="392" cy="0"/>
              </a:xfrm>
              <a:prstGeom prst="line">
                <a:avLst/>
              </a:prstGeom>
              <a:noFill/>
              <a:ln w="12700">
                <a:solidFill>
                  <a:schemeClr val="tx1"/>
                </a:solidFill>
                <a:round/>
                <a:headEnd type="none" w="sm" len="sm"/>
                <a:tailEnd type="none" w="lg" len="med"/>
              </a:ln>
              <a:effectLst/>
            </p:spPr>
            <p:txBody>
              <a:bodyPr wrap="none" anchor="ctr"/>
              <a:lstStyle/>
              <a:p>
                <a:endParaRPr lang="en-US"/>
              </a:p>
            </p:txBody>
          </p:sp>
          <p:sp>
            <p:nvSpPr>
              <p:cNvPr id="304139" name="Line 11"/>
              <p:cNvSpPr>
                <a:spLocks noChangeShapeType="1"/>
              </p:cNvSpPr>
              <p:nvPr/>
            </p:nvSpPr>
            <p:spPr bwMode="auto">
              <a:xfrm>
                <a:off x="5072" y="2712"/>
                <a:ext cx="392" cy="0"/>
              </a:xfrm>
              <a:prstGeom prst="line">
                <a:avLst/>
              </a:prstGeom>
              <a:noFill/>
              <a:ln w="12700">
                <a:solidFill>
                  <a:schemeClr val="tx1"/>
                </a:solidFill>
                <a:round/>
                <a:headEnd type="none" w="sm" len="sm"/>
                <a:tailEnd type="none" w="lg" len="med"/>
              </a:ln>
              <a:effectLst/>
            </p:spPr>
            <p:txBody>
              <a:bodyPr wrap="none" anchor="ctr"/>
              <a:lstStyle/>
              <a:p>
                <a:endParaRPr lang="en-US"/>
              </a:p>
            </p:txBody>
          </p:sp>
          <p:sp>
            <p:nvSpPr>
              <p:cNvPr id="304140" name="Line 12"/>
              <p:cNvSpPr>
                <a:spLocks noChangeShapeType="1"/>
              </p:cNvSpPr>
              <p:nvPr/>
            </p:nvSpPr>
            <p:spPr bwMode="auto">
              <a:xfrm>
                <a:off x="5264" y="1944"/>
                <a:ext cx="0" cy="768"/>
              </a:xfrm>
              <a:prstGeom prst="line">
                <a:avLst/>
              </a:prstGeom>
              <a:noFill/>
              <a:ln w="28575">
                <a:solidFill>
                  <a:schemeClr val="tx1"/>
                </a:solidFill>
                <a:round/>
                <a:headEnd type="triangle" w="lg" len="med"/>
                <a:tailEnd type="triangle" w="lg" len="med"/>
              </a:ln>
              <a:effectLst/>
            </p:spPr>
            <p:txBody>
              <a:bodyPr wrap="none" anchor="ctr"/>
              <a:lstStyle/>
              <a:p>
                <a:endParaRPr lang="en-US"/>
              </a:p>
            </p:txBody>
          </p:sp>
          <p:sp>
            <p:nvSpPr>
              <p:cNvPr id="304141" name="Text Box 13"/>
              <p:cNvSpPr txBox="1">
                <a:spLocks noChangeArrowheads="1"/>
              </p:cNvSpPr>
              <p:nvPr/>
            </p:nvSpPr>
            <p:spPr bwMode="auto">
              <a:xfrm>
                <a:off x="5254" y="2258"/>
                <a:ext cx="276" cy="288"/>
              </a:xfrm>
              <a:prstGeom prst="rect">
                <a:avLst/>
              </a:prstGeom>
              <a:noFill/>
              <a:ln w="12700">
                <a:noFill/>
                <a:miter lim="800000"/>
                <a:headEnd type="none" w="sm" len="sm"/>
                <a:tailEnd type="none" w="lg" len="med"/>
              </a:ln>
              <a:effectLst/>
            </p:spPr>
            <p:txBody>
              <a:bodyPr wrap="none">
                <a:spAutoFit/>
              </a:bodyPr>
              <a:lstStyle/>
              <a:p>
                <a:r>
                  <a:rPr lang="en-US" sz="2400"/>
                  <a:t>y</a:t>
                </a:r>
                <a:r>
                  <a:rPr lang="en-US" sz="2400" baseline="-25000"/>
                  <a:t>2</a:t>
                </a:r>
                <a:endParaRPr lang="en-US" sz="2400"/>
              </a:p>
            </p:txBody>
          </p:sp>
        </p:grpSp>
      </p:grpSp>
      <p:sp>
        <p:nvSpPr>
          <p:cNvPr id="304157" name="Text Box 29"/>
          <p:cNvSpPr txBox="1">
            <a:spLocks noChangeArrowheads="1"/>
          </p:cNvSpPr>
          <p:nvPr/>
        </p:nvSpPr>
        <p:spPr bwMode="auto">
          <a:xfrm>
            <a:off x="346075" y="3895725"/>
            <a:ext cx="6927850" cy="519113"/>
          </a:xfrm>
          <a:prstGeom prst="rect">
            <a:avLst/>
          </a:prstGeom>
          <a:noFill/>
          <a:ln w="12700">
            <a:noFill/>
            <a:miter lim="800000"/>
            <a:headEnd type="none" w="lg" len="med"/>
            <a:tailEnd type="none" w="lg" len="med"/>
          </a:ln>
          <a:effectLst/>
        </p:spPr>
        <p:txBody>
          <a:bodyPr wrap="none">
            <a:spAutoFit/>
          </a:bodyPr>
          <a:lstStyle/>
          <a:p>
            <a:r>
              <a:rPr lang="en-US"/>
              <a:t>To what depth will the water rise (y</a:t>
            </a:r>
            <a:r>
              <a:rPr lang="en-US" baseline="-25000"/>
              <a:t>2</a:t>
            </a:r>
            <a:r>
              <a:rPr lang="en-US"/>
              <a:t>) given y</a:t>
            </a:r>
            <a:r>
              <a:rPr lang="en-US" baseline="-25000"/>
              <a:t>1</a:t>
            </a:r>
            <a:r>
              <a:rPr lang="en-US"/>
              <a:t>?</a:t>
            </a:r>
          </a:p>
        </p:txBody>
      </p:sp>
      <p:sp>
        <p:nvSpPr>
          <p:cNvPr id="304158" name="Text Box 30"/>
          <p:cNvSpPr txBox="1">
            <a:spLocks noChangeArrowheads="1"/>
          </p:cNvSpPr>
          <p:nvPr/>
        </p:nvSpPr>
        <p:spPr bwMode="auto">
          <a:xfrm>
            <a:off x="365125" y="4464050"/>
            <a:ext cx="8415338" cy="519113"/>
          </a:xfrm>
          <a:prstGeom prst="rect">
            <a:avLst/>
          </a:prstGeom>
          <a:noFill/>
          <a:ln w="12700">
            <a:noFill/>
            <a:miter lim="800000"/>
            <a:headEnd type="none" w="lg" len="med"/>
            <a:tailEnd type="none" w="lg" len="med"/>
          </a:ln>
          <a:effectLst/>
        </p:spPr>
        <p:txBody>
          <a:bodyPr wrap="none">
            <a:spAutoFit/>
          </a:bodyPr>
          <a:lstStyle/>
          <a:p>
            <a:r>
              <a:rPr lang="en-US"/>
              <a:t>What forces are important? ________________________</a:t>
            </a:r>
          </a:p>
        </p:txBody>
      </p:sp>
      <p:graphicFrame>
        <p:nvGraphicFramePr>
          <p:cNvPr id="304159" name="Object 31"/>
          <p:cNvGraphicFramePr>
            <a:graphicFrameLocks noChangeAspect="1"/>
          </p:cNvGraphicFramePr>
          <p:nvPr/>
        </p:nvGraphicFramePr>
        <p:xfrm>
          <a:off x="2232025" y="5067300"/>
          <a:ext cx="2870200" cy="803275"/>
        </p:xfrm>
        <a:graphic>
          <a:graphicData uri="http://schemas.openxmlformats.org/presentationml/2006/ole">
            <p:oleObj spid="_x0000_s304159" name="Equation" r:id="rId5" imgW="2184120" imgH="799920" progId="Equation.DSMT4">
              <p:embed/>
            </p:oleObj>
          </a:graphicData>
        </a:graphic>
      </p:graphicFrame>
      <p:sp>
        <p:nvSpPr>
          <p:cNvPr id="304160" name="Text Box 32"/>
          <p:cNvSpPr txBox="1">
            <a:spLocks noChangeArrowheads="1"/>
          </p:cNvSpPr>
          <p:nvPr/>
        </p:nvSpPr>
        <p:spPr bwMode="auto">
          <a:xfrm>
            <a:off x="4970463" y="4459288"/>
            <a:ext cx="3538537" cy="519112"/>
          </a:xfrm>
          <a:prstGeom prst="rect">
            <a:avLst/>
          </a:prstGeom>
          <a:noFill/>
          <a:ln w="12700">
            <a:noFill/>
            <a:miter lim="800000"/>
            <a:headEnd type="none" w="lg" len="med"/>
            <a:tailEnd type="none" w="lg" len="med"/>
          </a:ln>
          <a:effectLst/>
        </p:spPr>
        <p:txBody>
          <a:bodyPr wrap="none">
            <a:spAutoFit/>
          </a:bodyPr>
          <a:lstStyle/>
          <a:p>
            <a:r>
              <a:rPr lang="en-US">
                <a:solidFill>
                  <a:schemeClr val="folHlink"/>
                </a:solidFill>
              </a:rPr>
              <a:t>Inertia, gravity, viscous</a:t>
            </a:r>
          </a:p>
        </p:txBody>
      </p:sp>
      <p:sp>
        <p:nvSpPr>
          <p:cNvPr id="304161" name="Line 33"/>
          <p:cNvSpPr>
            <a:spLocks noChangeShapeType="1"/>
          </p:cNvSpPr>
          <p:nvPr/>
        </p:nvSpPr>
        <p:spPr bwMode="auto">
          <a:xfrm flipV="1">
            <a:off x="4103688" y="5202238"/>
            <a:ext cx="465137" cy="428625"/>
          </a:xfrm>
          <a:prstGeom prst="line">
            <a:avLst/>
          </a:prstGeom>
          <a:noFill/>
          <a:ln w="28575">
            <a:solidFill>
              <a:schemeClr val="folHlink"/>
            </a:solidFill>
            <a:round/>
            <a:headEnd type="none" w="lg" len="med"/>
            <a:tailEnd type="none" w="lg" len="med"/>
          </a:ln>
          <a:effectLst/>
        </p:spPr>
        <p:txBody>
          <a:bodyPr wrap="none" anchor="ctr">
            <a:spAutoFit/>
          </a:bodyPr>
          <a:lstStyle/>
          <a:p>
            <a:endParaRPr lang="en-US"/>
          </a:p>
        </p:txBody>
      </p:sp>
      <p:sp>
        <p:nvSpPr>
          <p:cNvPr id="304162" name="Text Box 34"/>
          <p:cNvSpPr txBox="1">
            <a:spLocks noChangeArrowheads="1"/>
          </p:cNvSpPr>
          <p:nvPr/>
        </p:nvSpPr>
        <p:spPr bwMode="auto">
          <a:xfrm>
            <a:off x="290513" y="6118225"/>
            <a:ext cx="8853487" cy="519113"/>
          </a:xfrm>
          <a:prstGeom prst="rect">
            <a:avLst/>
          </a:prstGeom>
          <a:noFill/>
          <a:ln w="12700">
            <a:noFill/>
            <a:miter lim="800000"/>
            <a:headEnd type="none" w="lg" len="med"/>
            <a:tailEnd type="none" w="lg" len="med"/>
          </a:ln>
          <a:effectLst/>
        </p:spPr>
        <p:txBody>
          <a:bodyPr wrap="none">
            <a:spAutoFit/>
          </a:bodyPr>
          <a:lstStyle/>
          <a:p>
            <a:r>
              <a:rPr lang="en-US">
                <a:solidFill>
                  <a:schemeClr val="folHlink"/>
                </a:solidFill>
              </a:rPr>
              <a:t>What is happening in a jump and what is it like in pipe flow?</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413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415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0415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0415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0416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499"/>
                                          </p:stCondLst>
                                        </p:cTn>
                                        <p:tgtEl>
                                          <p:spTgt spid="30415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30416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041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4134" grpId="0" animBg="1"/>
      <p:bldP spid="304157" grpId="0"/>
      <p:bldP spid="304158" grpId="0"/>
      <p:bldP spid="304160" grpId="0"/>
      <p:bldP spid="304161" grpId="0" animBg="1"/>
      <p:bldP spid="30416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194" name="Oval 2"/>
          <p:cNvSpPr>
            <a:spLocks noChangeArrowheads="1"/>
          </p:cNvSpPr>
          <p:nvPr/>
        </p:nvSpPr>
        <p:spPr bwMode="auto">
          <a:xfrm>
            <a:off x="5448300" y="4457700"/>
            <a:ext cx="647700" cy="774700"/>
          </a:xfrm>
          <a:prstGeom prst="ellipse">
            <a:avLst/>
          </a:prstGeom>
          <a:noFill/>
          <a:ln w="38100">
            <a:solidFill>
              <a:schemeClr val="folHlink"/>
            </a:solidFill>
            <a:round/>
            <a:headEnd type="none" w="lg" len="med"/>
            <a:tailEnd type="none" w="lg" len="med"/>
          </a:ln>
          <a:effectLst/>
        </p:spPr>
        <p:txBody>
          <a:bodyPr wrap="none" anchor="ctr">
            <a:spAutoFit/>
          </a:bodyPr>
          <a:lstStyle/>
          <a:p>
            <a:endParaRPr lang="en-US"/>
          </a:p>
        </p:txBody>
      </p:sp>
      <p:sp>
        <p:nvSpPr>
          <p:cNvPr id="264195" name="Rectangle 3"/>
          <p:cNvSpPr>
            <a:spLocks noGrp="1" noChangeArrowheads="1"/>
          </p:cNvSpPr>
          <p:nvPr>
            <p:ph type="title"/>
          </p:nvPr>
        </p:nvSpPr>
        <p:spPr>
          <a:effectLst/>
        </p:spPr>
        <p:txBody>
          <a:bodyPr/>
          <a:lstStyle/>
          <a:p>
            <a:r>
              <a:rPr lang="en-US"/>
              <a:t>Hydraulic Jump</a:t>
            </a:r>
          </a:p>
        </p:txBody>
      </p:sp>
      <p:sp>
        <p:nvSpPr>
          <p:cNvPr id="264196" name="Rectangle 4" descr="Wide downward diagonal"/>
          <p:cNvSpPr>
            <a:spLocks noChangeArrowheads="1"/>
          </p:cNvSpPr>
          <p:nvPr/>
        </p:nvSpPr>
        <p:spPr bwMode="auto">
          <a:xfrm>
            <a:off x="1130300" y="3175000"/>
            <a:ext cx="7035800" cy="139700"/>
          </a:xfrm>
          <a:prstGeom prst="rect">
            <a:avLst/>
          </a:prstGeom>
          <a:pattFill prst="wdDnDiag">
            <a:fgClr>
              <a:schemeClr val="tx1"/>
            </a:fgClr>
            <a:bgClr>
              <a:schemeClr val="bg1"/>
            </a:bgClr>
          </a:pattFill>
          <a:ln w="12700">
            <a:noFill/>
            <a:miter lim="800000"/>
            <a:headEnd type="none" w="sm" len="sm"/>
            <a:tailEnd type="none" w="lg" len="med"/>
          </a:ln>
          <a:effectLst/>
        </p:spPr>
        <p:txBody>
          <a:bodyPr wrap="none" anchor="ctr"/>
          <a:lstStyle/>
          <a:p>
            <a:endParaRPr lang="en-US"/>
          </a:p>
        </p:txBody>
      </p:sp>
      <p:sp>
        <p:nvSpPr>
          <p:cNvPr id="264197" name="Line 5"/>
          <p:cNvSpPr>
            <a:spLocks noChangeShapeType="1"/>
          </p:cNvSpPr>
          <p:nvPr/>
        </p:nvSpPr>
        <p:spPr bwMode="auto">
          <a:xfrm>
            <a:off x="1130300" y="3175000"/>
            <a:ext cx="7035800" cy="0"/>
          </a:xfrm>
          <a:prstGeom prst="line">
            <a:avLst/>
          </a:prstGeom>
          <a:noFill/>
          <a:ln w="28575">
            <a:solidFill>
              <a:schemeClr val="tx1"/>
            </a:solidFill>
            <a:round/>
            <a:headEnd type="none" w="sm" len="sm"/>
            <a:tailEnd type="none" w="lg" len="med"/>
          </a:ln>
          <a:effectLst/>
        </p:spPr>
        <p:txBody>
          <a:bodyPr wrap="none" anchor="ctr"/>
          <a:lstStyle/>
          <a:p>
            <a:endParaRPr lang="en-US"/>
          </a:p>
        </p:txBody>
      </p:sp>
      <p:sp>
        <p:nvSpPr>
          <p:cNvPr id="264198" name="Freeform 6"/>
          <p:cNvSpPr>
            <a:spLocks/>
          </p:cNvSpPr>
          <p:nvPr/>
        </p:nvSpPr>
        <p:spPr bwMode="auto">
          <a:xfrm>
            <a:off x="1054100" y="2108200"/>
            <a:ext cx="7150100" cy="1054100"/>
          </a:xfrm>
          <a:custGeom>
            <a:avLst/>
            <a:gdLst/>
            <a:ahLst/>
            <a:cxnLst>
              <a:cxn ang="0">
                <a:pos x="0" y="568"/>
              </a:cxn>
              <a:cxn ang="0">
                <a:pos x="1712" y="560"/>
              </a:cxn>
              <a:cxn ang="0">
                <a:pos x="2256" y="424"/>
              </a:cxn>
              <a:cxn ang="0">
                <a:pos x="3016" y="8"/>
              </a:cxn>
              <a:cxn ang="0">
                <a:pos x="4504" y="0"/>
              </a:cxn>
              <a:cxn ang="0">
                <a:pos x="4504" y="664"/>
              </a:cxn>
              <a:cxn ang="0">
                <a:pos x="8" y="664"/>
              </a:cxn>
              <a:cxn ang="0">
                <a:pos x="0" y="568"/>
              </a:cxn>
            </a:cxnLst>
            <a:rect l="0" t="0" r="r" b="b"/>
            <a:pathLst>
              <a:path w="4504" h="664">
                <a:moveTo>
                  <a:pt x="0" y="568"/>
                </a:moveTo>
                <a:cubicBezTo>
                  <a:pt x="664" y="568"/>
                  <a:pt x="1340" y="587"/>
                  <a:pt x="1712" y="560"/>
                </a:cubicBezTo>
                <a:cubicBezTo>
                  <a:pt x="2088" y="536"/>
                  <a:pt x="2072" y="520"/>
                  <a:pt x="2256" y="424"/>
                </a:cubicBezTo>
                <a:cubicBezTo>
                  <a:pt x="2440" y="328"/>
                  <a:pt x="2637" y="76"/>
                  <a:pt x="3016" y="8"/>
                </a:cubicBezTo>
                <a:cubicBezTo>
                  <a:pt x="3472" y="8"/>
                  <a:pt x="4240" y="0"/>
                  <a:pt x="4504" y="0"/>
                </a:cubicBezTo>
                <a:cubicBezTo>
                  <a:pt x="4504" y="332"/>
                  <a:pt x="4504" y="664"/>
                  <a:pt x="4504" y="664"/>
                </a:cubicBezTo>
                <a:lnTo>
                  <a:pt x="8" y="664"/>
                </a:lnTo>
                <a:lnTo>
                  <a:pt x="0" y="568"/>
                </a:lnTo>
                <a:close/>
              </a:path>
            </a:pathLst>
          </a:custGeom>
          <a:solidFill>
            <a:schemeClr val="hlink"/>
          </a:solidFill>
          <a:ln w="12700" cap="flat" cmpd="sng">
            <a:noFill/>
            <a:prstDash val="solid"/>
            <a:round/>
            <a:headEnd type="none" w="sm" len="sm"/>
            <a:tailEnd type="none" w="lg" len="med"/>
          </a:ln>
          <a:effectLst/>
        </p:spPr>
        <p:txBody>
          <a:bodyPr wrap="none" anchor="ctr"/>
          <a:lstStyle/>
          <a:p>
            <a:endParaRPr lang="en-US"/>
          </a:p>
        </p:txBody>
      </p:sp>
      <p:graphicFrame>
        <p:nvGraphicFramePr>
          <p:cNvPr id="264199" name="Object 7"/>
          <p:cNvGraphicFramePr>
            <a:graphicFrameLocks noChangeAspect="1"/>
          </p:cNvGraphicFramePr>
          <p:nvPr/>
        </p:nvGraphicFramePr>
        <p:xfrm>
          <a:off x="2027238" y="3652838"/>
          <a:ext cx="2332037" cy="384175"/>
        </p:xfrm>
        <a:graphic>
          <a:graphicData uri="http://schemas.openxmlformats.org/presentationml/2006/ole">
            <p:oleObj spid="_x0000_s264199" name="Equation" r:id="rId4" imgW="1777680" imgH="380880" progId="Equation.DSMT4">
              <p:embed/>
            </p:oleObj>
          </a:graphicData>
        </a:graphic>
      </p:graphicFrame>
      <p:sp>
        <p:nvSpPr>
          <p:cNvPr id="264200" name="Text Box 8"/>
          <p:cNvSpPr txBox="1">
            <a:spLocks noChangeArrowheads="1"/>
          </p:cNvSpPr>
          <p:nvPr/>
        </p:nvSpPr>
        <p:spPr bwMode="auto">
          <a:xfrm>
            <a:off x="377825" y="2797175"/>
            <a:ext cx="438150" cy="457200"/>
          </a:xfrm>
          <a:prstGeom prst="rect">
            <a:avLst/>
          </a:prstGeom>
          <a:noFill/>
          <a:ln w="12700">
            <a:noFill/>
            <a:miter lim="800000"/>
            <a:headEnd type="none" w="sm" len="sm"/>
            <a:tailEnd type="none" w="lg" len="med"/>
          </a:ln>
          <a:effectLst/>
        </p:spPr>
        <p:txBody>
          <a:bodyPr wrap="none">
            <a:spAutoFit/>
          </a:bodyPr>
          <a:lstStyle/>
          <a:p>
            <a:r>
              <a:rPr lang="en-US" sz="2400"/>
              <a:t>y</a:t>
            </a:r>
            <a:r>
              <a:rPr lang="en-US" sz="2400" baseline="-25000"/>
              <a:t>1</a:t>
            </a:r>
            <a:endParaRPr lang="en-US" sz="2400"/>
          </a:p>
        </p:txBody>
      </p:sp>
      <p:graphicFrame>
        <p:nvGraphicFramePr>
          <p:cNvPr id="264201" name="Object 9"/>
          <p:cNvGraphicFramePr>
            <a:graphicFrameLocks noChangeAspect="1"/>
          </p:cNvGraphicFramePr>
          <p:nvPr/>
        </p:nvGraphicFramePr>
        <p:xfrm>
          <a:off x="2044700" y="4445000"/>
          <a:ext cx="3989388" cy="828675"/>
        </p:xfrm>
        <a:graphic>
          <a:graphicData uri="http://schemas.openxmlformats.org/presentationml/2006/ole">
            <p:oleObj spid="_x0000_s264201" name="Equation" r:id="rId5" imgW="3035160" imgH="825480" progId="Equation.DSMT4">
              <p:embed/>
            </p:oleObj>
          </a:graphicData>
        </a:graphic>
      </p:graphicFrame>
      <p:sp>
        <p:nvSpPr>
          <p:cNvPr id="264202" name="Line 10"/>
          <p:cNvSpPr>
            <a:spLocks noChangeShapeType="1"/>
          </p:cNvSpPr>
          <p:nvPr/>
        </p:nvSpPr>
        <p:spPr bwMode="auto">
          <a:xfrm>
            <a:off x="8191500" y="2120900"/>
            <a:ext cx="622300" cy="0"/>
          </a:xfrm>
          <a:prstGeom prst="line">
            <a:avLst/>
          </a:prstGeom>
          <a:noFill/>
          <a:ln w="12700">
            <a:solidFill>
              <a:schemeClr val="tx1"/>
            </a:solidFill>
            <a:round/>
            <a:headEnd type="none" w="sm" len="sm"/>
            <a:tailEnd type="none" w="lg" len="med"/>
          </a:ln>
          <a:effectLst/>
        </p:spPr>
        <p:txBody>
          <a:bodyPr wrap="none" anchor="ctr"/>
          <a:lstStyle/>
          <a:p>
            <a:endParaRPr lang="en-US"/>
          </a:p>
        </p:txBody>
      </p:sp>
      <p:sp>
        <p:nvSpPr>
          <p:cNvPr id="264203" name="Line 11"/>
          <p:cNvSpPr>
            <a:spLocks noChangeShapeType="1"/>
          </p:cNvSpPr>
          <p:nvPr/>
        </p:nvSpPr>
        <p:spPr bwMode="auto">
          <a:xfrm>
            <a:off x="8242300" y="3136900"/>
            <a:ext cx="622300" cy="0"/>
          </a:xfrm>
          <a:prstGeom prst="line">
            <a:avLst/>
          </a:prstGeom>
          <a:noFill/>
          <a:ln w="12700">
            <a:solidFill>
              <a:schemeClr val="tx1"/>
            </a:solidFill>
            <a:round/>
            <a:headEnd type="none" w="sm" len="sm"/>
            <a:tailEnd type="none" w="lg" len="med"/>
          </a:ln>
          <a:effectLst/>
        </p:spPr>
        <p:txBody>
          <a:bodyPr wrap="none" anchor="ctr"/>
          <a:lstStyle/>
          <a:p>
            <a:endParaRPr lang="en-US"/>
          </a:p>
        </p:txBody>
      </p:sp>
      <p:sp>
        <p:nvSpPr>
          <p:cNvPr id="264204" name="Line 12"/>
          <p:cNvSpPr>
            <a:spLocks noChangeShapeType="1"/>
          </p:cNvSpPr>
          <p:nvPr/>
        </p:nvSpPr>
        <p:spPr bwMode="auto">
          <a:xfrm>
            <a:off x="8547100" y="2133600"/>
            <a:ext cx="0" cy="1003300"/>
          </a:xfrm>
          <a:prstGeom prst="line">
            <a:avLst/>
          </a:prstGeom>
          <a:noFill/>
          <a:ln w="28575">
            <a:solidFill>
              <a:schemeClr val="tx1"/>
            </a:solidFill>
            <a:round/>
            <a:headEnd type="triangle" w="lg" len="med"/>
            <a:tailEnd type="triangle" w="lg" len="med"/>
          </a:ln>
          <a:effectLst/>
        </p:spPr>
        <p:txBody>
          <a:bodyPr wrap="none" anchor="ctr"/>
          <a:lstStyle/>
          <a:p>
            <a:endParaRPr lang="en-US"/>
          </a:p>
        </p:txBody>
      </p:sp>
      <p:sp>
        <p:nvSpPr>
          <p:cNvPr id="264205" name="Text Box 13"/>
          <p:cNvSpPr txBox="1">
            <a:spLocks noChangeArrowheads="1"/>
          </p:cNvSpPr>
          <p:nvPr/>
        </p:nvSpPr>
        <p:spPr bwMode="auto">
          <a:xfrm>
            <a:off x="8353425" y="2416175"/>
            <a:ext cx="438150" cy="457200"/>
          </a:xfrm>
          <a:prstGeom prst="rect">
            <a:avLst/>
          </a:prstGeom>
          <a:solidFill>
            <a:schemeClr val="bg1"/>
          </a:solidFill>
          <a:ln w="12700">
            <a:noFill/>
            <a:miter lim="800000"/>
            <a:headEnd type="none" w="sm" len="sm"/>
            <a:tailEnd type="none" w="lg" len="med"/>
          </a:ln>
          <a:effectLst/>
        </p:spPr>
        <p:txBody>
          <a:bodyPr wrap="none">
            <a:spAutoFit/>
          </a:bodyPr>
          <a:lstStyle/>
          <a:p>
            <a:r>
              <a:rPr lang="en-US" sz="2400"/>
              <a:t>y</a:t>
            </a:r>
            <a:r>
              <a:rPr lang="en-US" sz="2400" baseline="-25000"/>
              <a:t>2</a:t>
            </a:r>
            <a:endParaRPr lang="en-US" sz="2400"/>
          </a:p>
        </p:txBody>
      </p:sp>
      <p:sp>
        <p:nvSpPr>
          <p:cNvPr id="264206" name="Line 14"/>
          <p:cNvSpPr>
            <a:spLocks noChangeShapeType="1"/>
          </p:cNvSpPr>
          <p:nvPr/>
        </p:nvSpPr>
        <p:spPr bwMode="auto">
          <a:xfrm>
            <a:off x="571500" y="4013200"/>
            <a:ext cx="787400" cy="0"/>
          </a:xfrm>
          <a:prstGeom prst="line">
            <a:avLst/>
          </a:prstGeom>
          <a:noFill/>
          <a:ln w="12700">
            <a:solidFill>
              <a:schemeClr val="tx1"/>
            </a:solidFill>
            <a:round/>
            <a:headEnd type="none" w="lg" len="med"/>
            <a:tailEnd type="none" w="lg" len="med"/>
          </a:ln>
          <a:effectLst/>
        </p:spPr>
        <p:txBody>
          <a:bodyPr wrap="none" anchor="ctr"/>
          <a:lstStyle/>
          <a:p>
            <a:endParaRPr lang="en-US"/>
          </a:p>
        </p:txBody>
      </p:sp>
      <p:sp>
        <p:nvSpPr>
          <p:cNvPr id="264207" name="Line 15"/>
          <p:cNvSpPr>
            <a:spLocks noChangeShapeType="1"/>
          </p:cNvSpPr>
          <p:nvPr/>
        </p:nvSpPr>
        <p:spPr bwMode="auto">
          <a:xfrm>
            <a:off x="520700" y="5080000"/>
            <a:ext cx="1003300" cy="0"/>
          </a:xfrm>
          <a:prstGeom prst="line">
            <a:avLst/>
          </a:prstGeom>
          <a:noFill/>
          <a:ln w="12700">
            <a:solidFill>
              <a:schemeClr val="tx1"/>
            </a:solidFill>
            <a:round/>
            <a:headEnd type="none" w="lg" len="med"/>
            <a:tailEnd type="none" w="lg" len="med"/>
          </a:ln>
          <a:effectLst/>
        </p:spPr>
        <p:txBody>
          <a:bodyPr wrap="none" anchor="ctr"/>
          <a:lstStyle/>
          <a:p>
            <a:endParaRPr lang="en-US"/>
          </a:p>
        </p:txBody>
      </p:sp>
      <p:sp>
        <p:nvSpPr>
          <p:cNvPr id="264208" name="Line 16"/>
          <p:cNvSpPr>
            <a:spLocks noChangeShapeType="1"/>
          </p:cNvSpPr>
          <p:nvPr/>
        </p:nvSpPr>
        <p:spPr bwMode="auto">
          <a:xfrm>
            <a:off x="5981700" y="3987800"/>
            <a:ext cx="2070100" cy="0"/>
          </a:xfrm>
          <a:prstGeom prst="line">
            <a:avLst/>
          </a:prstGeom>
          <a:noFill/>
          <a:ln w="12700">
            <a:solidFill>
              <a:schemeClr val="tx1"/>
            </a:solidFill>
            <a:round/>
            <a:headEnd type="none" w="lg" len="med"/>
            <a:tailEnd type="none" w="lg" len="med"/>
          </a:ln>
          <a:effectLst/>
        </p:spPr>
        <p:txBody>
          <a:bodyPr wrap="none" anchor="ctr"/>
          <a:lstStyle/>
          <a:p>
            <a:endParaRPr lang="en-US"/>
          </a:p>
        </p:txBody>
      </p:sp>
      <p:sp>
        <p:nvSpPr>
          <p:cNvPr id="264209" name="Freeform 17"/>
          <p:cNvSpPr>
            <a:spLocks/>
          </p:cNvSpPr>
          <p:nvPr/>
        </p:nvSpPr>
        <p:spPr bwMode="auto">
          <a:xfrm>
            <a:off x="2844800" y="2133600"/>
            <a:ext cx="4356100" cy="1028700"/>
          </a:xfrm>
          <a:custGeom>
            <a:avLst/>
            <a:gdLst/>
            <a:ahLst/>
            <a:cxnLst>
              <a:cxn ang="0">
                <a:pos x="0" y="560"/>
              </a:cxn>
              <a:cxn ang="0">
                <a:pos x="592" y="552"/>
              </a:cxn>
              <a:cxn ang="0">
                <a:pos x="1136" y="416"/>
              </a:cxn>
              <a:cxn ang="0">
                <a:pos x="1896" y="0"/>
              </a:cxn>
              <a:cxn ang="0">
                <a:pos x="2744" y="0"/>
              </a:cxn>
              <a:cxn ang="0">
                <a:pos x="2736" y="648"/>
              </a:cxn>
              <a:cxn ang="0">
                <a:pos x="8" y="648"/>
              </a:cxn>
              <a:cxn ang="0">
                <a:pos x="0" y="560"/>
              </a:cxn>
            </a:cxnLst>
            <a:rect l="0" t="0" r="r" b="b"/>
            <a:pathLst>
              <a:path w="2744" h="648">
                <a:moveTo>
                  <a:pt x="0" y="560"/>
                </a:moveTo>
                <a:cubicBezTo>
                  <a:pt x="664" y="560"/>
                  <a:pt x="403" y="576"/>
                  <a:pt x="592" y="552"/>
                </a:cubicBezTo>
                <a:cubicBezTo>
                  <a:pt x="781" y="528"/>
                  <a:pt x="952" y="512"/>
                  <a:pt x="1136" y="416"/>
                </a:cubicBezTo>
                <a:cubicBezTo>
                  <a:pt x="1320" y="320"/>
                  <a:pt x="1517" y="68"/>
                  <a:pt x="1896" y="0"/>
                </a:cubicBezTo>
                <a:cubicBezTo>
                  <a:pt x="2352" y="0"/>
                  <a:pt x="2480" y="0"/>
                  <a:pt x="2744" y="0"/>
                </a:cubicBezTo>
                <a:cubicBezTo>
                  <a:pt x="2744" y="332"/>
                  <a:pt x="2744" y="280"/>
                  <a:pt x="2736" y="648"/>
                </a:cubicBezTo>
                <a:cubicBezTo>
                  <a:pt x="1368" y="640"/>
                  <a:pt x="8" y="648"/>
                  <a:pt x="8" y="648"/>
                </a:cubicBezTo>
                <a:lnTo>
                  <a:pt x="0" y="560"/>
                </a:lnTo>
                <a:close/>
              </a:path>
            </a:pathLst>
          </a:custGeom>
          <a:noFill/>
          <a:ln w="38100" cap="flat" cmpd="sng">
            <a:solidFill>
              <a:schemeClr val="folHlink"/>
            </a:solidFill>
            <a:prstDash val="sysDot"/>
            <a:round/>
            <a:headEnd type="none" w="sm" len="sm"/>
            <a:tailEnd type="none" w="lg" len="med"/>
          </a:ln>
          <a:effectLst/>
        </p:spPr>
        <p:txBody>
          <a:bodyPr wrap="none" anchor="ctr"/>
          <a:lstStyle/>
          <a:p>
            <a:endParaRPr lang="en-US"/>
          </a:p>
        </p:txBody>
      </p:sp>
      <p:sp>
        <p:nvSpPr>
          <p:cNvPr id="264211" name="Comment 19"/>
          <p:cNvSpPr>
            <a:spLocks noChangeArrowheads="1"/>
          </p:cNvSpPr>
          <p:nvPr/>
        </p:nvSpPr>
        <p:spPr bwMode="auto">
          <a:xfrm>
            <a:off x="463550" y="4600575"/>
            <a:ext cx="1562100" cy="519113"/>
          </a:xfrm>
          <a:prstGeom prst="rect">
            <a:avLst/>
          </a:prstGeom>
          <a:noFill/>
          <a:ln w="12700">
            <a:noFill/>
            <a:miter lim="800000"/>
            <a:headEnd type="none" w="sm" len="sm"/>
            <a:tailEnd type="none" w="sm" len="sm"/>
          </a:ln>
          <a:effectLst/>
        </p:spPr>
        <p:txBody>
          <a:bodyPr>
            <a:spAutoFit/>
          </a:bodyPr>
          <a:lstStyle/>
          <a:p>
            <a:pPr>
              <a:buClr>
                <a:schemeClr val="hlink"/>
              </a:buClr>
              <a:buFont typeface="Monotype Sorts" pitchFamily="2" charset="2"/>
              <a:buNone/>
            </a:pPr>
            <a:r>
              <a:rPr lang="en-US">
                <a:solidFill>
                  <a:schemeClr val="folHlink"/>
                </a:solidFill>
              </a:rPr>
              <a:t>Energy</a:t>
            </a:r>
          </a:p>
        </p:txBody>
      </p:sp>
      <p:sp>
        <p:nvSpPr>
          <p:cNvPr id="264212" name="Comment 20"/>
          <p:cNvSpPr>
            <a:spLocks noChangeArrowheads="1"/>
          </p:cNvSpPr>
          <p:nvPr/>
        </p:nvSpPr>
        <p:spPr bwMode="auto">
          <a:xfrm>
            <a:off x="495300" y="3584575"/>
            <a:ext cx="1003300" cy="519113"/>
          </a:xfrm>
          <a:prstGeom prst="rect">
            <a:avLst/>
          </a:prstGeom>
          <a:noFill/>
          <a:ln w="12700">
            <a:noFill/>
            <a:miter lim="800000"/>
            <a:headEnd type="none" w="sm" len="sm"/>
            <a:tailEnd type="none" w="sm" len="sm"/>
          </a:ln>
          <a:effectLst/>
        </p:spPr>
        <p:txBody>
          <a:bodyPr>
            <a:spAutoFit/>
          </a:bodyPr>
          <a:lstStyle/>
          <a:p>
            <a:pPr>
              <a:buClr>
                <a:schemeClr val="hlink"/>
              </a:buClr>
              <a:buFont typeface="Monotype Sorts" pitchFamily="2" charset="2"/>
              <a:buNone/>
            </a:pPr>
            <a:r>
              <a:rPr lang="en-US">
                <a:solidFill>
                  <a:schemeClr val="folHlink"/>
                </a:solidFill>
              </a:rPr>
              <a:t>Mass</a:t>
            </a:r>
          </a:p>
        </p:txBody>
      </p:sp>
      <p:sp>
        <p:nvSpPr>
          <p:cNvPr id="264213" name="Comment 21"/>
          <p:cNvSpPr>
            <a:spLocks noChangeArrowheads="1"/>
          </p:cNvSpPr>
          <p:nvPr/>
        </p:nvSpPr>
        <p:spPr bwMode="auto">
          <a:xfrm>
            <a:off x="5905500" y="3571875"/>
            <a:ext cx="2451100" cy="519113"/>
          </a:xfrm>
          <a:prstGeom prst="rect">
            <a:avLst/>
          </a:prstGeom>
          <a:noFill/>
          <a:ln w="12700">
            <a:noFill/>
            <a:miter lim="800000"/>
            <a:headEnd type="none" w="sm" len="sm"/>
            <a:tailEnd type="none" w="sm" len="sm"/>
          </a:ln>
          <a:effectLst/>
        </p:spPr>
        <p:txBody>
          <a:bodyPr>
            <a:spAutoFit/>
          </a:bodyPr>
          <a:lstStyle/>
          <a:p>
            <a:pPr>
              <a:buClr>
                <a:schemeClr val="hlink"/>
              </a:buClr>
              <a:buFont typeface="Monotype Sorts" pitchFamily="2" charset="2"/>
              <a:buNone/>
            </a:pPr>
            <a:r>
              <a:rPr lang="en-US">
                <a:solidFill>
                  <a:schemeClr val="folHlink"/>
                </a:solidFill>
              </a:rPr>
              <a:t>Per unit width</a:t>
            </a:r>
          </a:p>
        </p:txBody>
      </p:sp>
      <p:sp>
        <p:nvSpPr>
          <p:cNvPr id="264214" name="Text Box 22"/>
          <p:cNvSpPr txBox="1">
            <a:spLocks noChangeArrowheads="1"/>
          </p:cNvSpPr>
          <p:nvPr/>
        </p:nvSpPr>
        <p:spPr bwMode="auto">
          <a:xfrm>
            <a:off x="6618288" y="4559300"/>
            <a:ext cx="2192337" cy="457200"/>
          </a:xfrm>
          <a:prstGeom prst="rect">
            <a:avLst/>
          </a:prstGeom>
          <a:noFill/>
          <a:ln w="12700">
            <a:noFill/>
            <a:miter lim="800000"/>
            <a:headEnd type="none" w="lg" len="med"/>
            <a:tailEnd type="none" w="lg" len="med"/>
          </a:ln>
          <a:effectLst/>
        </p:spPr>
        <p:txBody>
          <a:bodyPr wrap="none" anchor="ctr">
            <a:spAutoFit/>
          </a:bodyPr>
          <a:lstStyle/>
          <a:p>
            <a:r>
              <a:rPr lang="en-US" sz="2400">
                <a:solidFill>
                  <a:schemeClr val="folHlink"/>
                </a:solidFill>
              </a:rPr>
              <a:t>Unknown losses</a:t>
            </a:r>
          </a:p>
        </p:txBody>
      </p:sp>
      <p:sp>
        <p:nvSpPr>
          <p:cNvPr id="264215" name="Line 23"/>
          <p:cNvSpPr>
            <a:spLocks noChangeShapeType="1"/>
          </p:cNvSpPr>
          <p:nvPr/>
        </p:nvSpPr>
        <p:spPr bwMode="auto">
          <a:xfrm>
            <a:off x="6527800" y="5041900"/>
            <a:ext cx="24384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64216" name="Text Box 24"/>
          <p:cNvSpPr txBox="1">
            <a:spLocks noChangeArrowheads="1"/>
          </p:cNvSpPr>
          <p:nvPr/>
        </p:nvSpPr>
        <p:spPr bwMode="auto">
          <a:xfrm>
            <a:off x="2627313" y="2438400"/>
            <a:ext cx="539750" cy="457200"/>
          </a:xfrm>
          <a:prstGeom prst="rect">
            <a:avLst/>
          </a:prstGeom>
          <a:noFill/>
          <a:ln w="12700">
            <a:noFill/>
            <a:miter lim="800000"/>
            <a:headEnd type="none" w="lg" len="med"/>
            <a:tailEnd type="none" w="lg" len="med"/>
          </a:ln>
          <a:effectLst/>
        </p:spPr>
        <p:txBody>
          <a:bodyPr wrap="none" anchor="ctr">
            <a:spAutoFit/>
          </a:bodyPr>
          <a:lstStyle/>
          <a:p>
            <a:pPr algn="ctr"/>
            <a:r>
              <a:rPr lang="en-US" sz="2400">
                <a:solidFill>
                  <a:schemeClr val="folHlink"/>
                </a:solidFill>
              </a:rPr>
              <a:t>cs</a:t>
            </a:r>
            <a:r>
              <a:rPr lang="en-US" sz="2400" baseline="-25000">
                <a:solidFill>
                  <a:schemeClr val="folHlink"/>
                </a:solidFill>
              </a:rPr>
              <a:t>1</a:t>
            </a:r>
            <a:endParaRPr lang="en-US" sz="2400">
              <a:solidFill>
                <a:schemeClr val="folHlink"/>
              </a:solidFill>
            </a:endParaRPr>
          </a:p>
        </p:txBody>
      </p:sp>
      <p:sp>
        <p:nvSpPr>
          <p:cNvPr id="264217" name="Text Box 25"/>
          <p:cNvSpPr txBox="1">
            <a:spLocks noChangeArrowheads="1"/>
          </p:cNvSpPr>
          <p:nvPr/>
        </p:nvSpPr>
        <p:spPr bwMode="auto">
          <a:xfrm>
            <a:off x="6958013" y="1676400"/>
            <a:ext cx="539750" cy="457200"/>
          </a:xfrm>
          <a:prstGeom prst="rect">
            <a:avLst/>
          </a:prstGeom>
          <a:noFill/>
          <a:ln w="12700">
            <a:noFill/>
            <a:miter lim="800000"/>
            <a:headEnd type="none" w="lg" len="med"/>
            <a:tailEnd type="none" w="lg" len="med"/>
          </a:ln>
          <a:effectLst/>
        </p:spPr>
        <p:txBody>
          <a:bodyPr wrap="none" anchor="ctr">
            <a:spAutoFit/>
          </a:bodyPr>
          <a:lstStyle/>
          <a:p>
            <a:r>
              <a:rPr lang="en-US" sz="2400">
                <a:solidFill>
                  <a:schemeClr val="folHlink"/>
                </a:solidFill>
              </a:rPr>
              <a:t>cs</a:t>
            </a:r>
            <a:r>
              <a:rPr lang="en-US" sz="2400" baseline="-25000">
                <a:solidFill>
                  <a:schemeClr val="folHlink"/>
                </a:solidFill>
              </a:rPr>
              <a:t>2</a:t>
            </a:r>
            <a:endParaRPr lang="en-US" sz="2400">
              <a:solidFill>
                <a:schemeClr val="folHlink"/>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6420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64216">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64217">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2642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2642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2642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499"/>
                                          </p:stCondLst>
                                        </p:cTn>
                                        <p:tgtEl>
                                          <p:spTgt spid="26420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26419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499"/>
                                          </p:stCondLst>
                                        </p:cTn>
                                        <p:tgtEl>
                                          <p:spTgt spid="26421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4194" grpId="0" animBg="1"/>
      <p:bldP spid="264209" grpId="0" animBg="1"/>
      <p:bldP spid="264211" grpId="0" autoUpdateAnimBg="0"/>
      <p:bldP spid="264212" grpId="0" autoUpdateAnimBg="0"/>
      <p:bldP spid="264213" grpId="0" autoUpdateAnimBg="0"/>
      <p:bldP spid="264214" grpId="0" build="p" autoUpdateAnimBg="0"/>
      <p:bldP spid="264216" grpId="0" build="p" autoUpdateAnimBg="0"/>
      <p:bldP spid="264217" grpId="0" build="p" autoUpdateAnimBg="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9" name="Rectangle 3"/>
          <p:cNvSpPr>
            <a:spLocks noGrp="1" noChangeArrowheads="1"/>
          </p:cNvSpPr>
          <p:nvPr>
            <p:ph type="title"/>
          </p:nvPr>
        </p:nvSpPr>
        <p:spPr>
          <a:effectLst/>
        </p:spPr>
        <p:txBody>
          <a:bodyPr/>
          <a:lstStyle/>
          <a:p>
            <a:r>
              <a:rPr lang="en-US"/>
              <a:t>Hydraulic Jump</a:t>
            </a:r>
          </a:p>
        </p:txBody>
      </p:sp>
      <p:graphicFrame>
        <p:nvGraphicFramePr>
          <p:cNvPr id="265220" name="Object 4"/>
          <p:cNvGraphicFramePr>
            <a:graphicFrameLocks noChangeAspect="1"/>
          </p:cNvGraphicFramePr>
          <p:nvPr/>
        </p:nvGraphicFramePr>
        <p:xfrm>
          <a:off x="1014413" y="3973513"/>
          <a:ext cx="5018087" cy="406400"/>
        </p:xfrm>
        <a:graphic>
          <a:graphicData uri="http://schemas.openxmlformats.org/presentationml/2006/ole">
            <p:oleObj spid="_x0000_s265220" name="Equation" r:id="rId4" imgW="3822480" imgH="406080" progId="Equation.DSMT4">
              <p:embed/>
            </p:oleObj>
          </a:graphicData>
        </a:graphic>
      </p:graphicFrame>
      <p:sp>
        <p:nvSpPr>
          <p:cNvPr id="265221" name="Rectangle 5" descr="Wide downward diagonal"/>
          <p:cNvSpPr>
            <a:spLocks noChangeArrowheads="1"/>
          </p:cNvSpPr>
          <p:nvPr/>
        </p:nvSpPr>
        <p:spPr bwMode="auto">
          <a:xfrm>
            <a:off x="1130300" y="3175000"/>
            <a:ext cx="7035800" cy="139700"/>
          </a:xfrm>
          <a:prstGeom prst="rect">
            <a:avLst/>
          </a:prstGeom>
          <a:pattFill prst="wdDnDiag">
            <a:fgClr>
              <a:schemeClr val="tx1"/>
            </a:fgClr>
            <a:bgClr>
              <a:schemeClr val="bg1"/>
            </a:bgClr>
          </a:pattFill>
          <a:ln w="12700">
            <a:noFill/>
            <a:miter lim="800000"/>
            <a:headEnd type="none" w="sm" len="sm"/>
            <a:tailEnd type="none" w="lg" len="med"/>
          </a:ln>
          <a:effectLst/>
        </p:spPr>
        <p:txBody>
          <a:bodyPr wrap="none" anchor="ctr"/>
          <a:lstStyle/>
          <a:p>
            <a:endParaRPr lang="en-US"/>
          </a:p>
        </p:txBody>
      </p:sp>
      <p:sp>
        <p:nvSpPr>
          <p:cNvPr id="265222" name="Line 6"/>
          <p:cNvSpPr>
            <a:spLocks noChangeShapeType="1"/>
          </p:cNvSpPr>
          <p:nvPr/>
        </p:nvSpPr>
        <p:spPr bwMode="auto">
          <a:xfrm>
            <a:off x="1130300" y="3175000"/>
            <a:ext cx="7035800" cy="0"/>
          </a:xfrm>
          <a:prstGeom prst="line">
            <a:avLst/>
          </a:prstGeom>
          <a:noFill/>
          <a:ln w="28575">
            <a:solidFill>
              <a:schemeClr val="tx1"/>
            </a:solidFill>
            <a:round/>
            <a:headEnd type="none" w="sm" len="sm"/>
            <a:tailEnd type="none" w="lg" len="med"/>
          </a:ln>
          <a:effectLst/>
        </p:spPr>
        <p:txBody>
          <a:bodyPr wrap="none" anchor="ctr"/>
          <a:lstStyle/>
          <a:p>
            <a:endParaRPr lang="en-US"/>
          </a:p>
        </p:txBody>
      </p:sp>
      <p:sp>
        <p:nvSpPr>
          <p:cNvPr id="265223" name="Freeform 7"/>
          <p:cNvSpPr>
            <a:spLocks/>
          </p:cNvSpPr>
          <p:nvPr/>
        </p:nvSpPr>
        <p:spPr bwMode="auto">
          <a:xfrm>
            <a:off x="1054100" y="2108200"/>
            <a:ext cx="7150100" cy="1054100"/>
          </a:xfrm>
          <a:custGeom>
            <a:avLst/>
            <a:gdLst/>
            <a:ahLst/>
            <a:cxnLst>
              <a:cxn ang="0">
                <a:pos x="0" y="568"/>
              </a:cxn>
              <a:cxn ang="0">
                <a:pos x="1712" y="560"/>
              </a:cxn>
              <a:cxn ang="0">
                <a:pos x="2256" y="424"/>
              </a:cxn>
              <a:cxn ang="0">
                <a:pos x="3016" y="8"/>
              </a:cxn>
              <a:cxn ang="0">
                <a:pos x="4504" y="0"/>
              </a:cxn>
              <a:cxn ang="0">
                <a:pos x="4504" y="664"/>
              </a:cxn>
              <a:cxn ang="0">
                <a:pos x="8" y="664"/>
              </a:cxn>
              <a:cxn ang="0">
                <a:pos x="0" y="568"/>
              </a:cxn>
            </a:cxnLst>
            <a:rect l="0" t="0" r="r" b="b"/>
            <a:pathLst>
              <a:path w="4504" h="664">
                <a:moveTo>
                  <a:pt x="0" y="568"/>
                </a:moveTo>
                <a:cubicBezTo>
                  <a:pt x="664" y="568"/>
                  <a:pt x="1340" y="587"/>
                  <a:pt x="1712" y="560"/>
                </a:cubicBezTo>
                <a:cubicBezTo>
                  <a:pt x="2088" y="536"/>
                  <a:pt x="2072" y="520"/>
                  <a:pt x="2256" y="424"/>
                </a:cubicBezTo>
                <a:cubicBezTo>
                  <a:pt x="2440" y="328"/>
                  <a:pt x="2637" y="76"/>
                  <a:pt x="3016" y="8"/>
                </a:cubicBezTo>
                <a:cubicBezTo>
                  <a:pt x="3472" y="8"/>
                  <a:pt x="4240" y="0"/>
                  <a:pt x="4504" y="0"/>
                </a:cubicBezTo>
                <a:cubicBezTo>
                  <a:pt x="4504" y="332"/>
                  <a:pt x="4504" y="664"/>
                  <a:pt x="4504" y="664"/>
                </a:cubicBezTo>
                <a:lnTo>
                  <a:pt x="8" y="664"/>
                </a:lnTo>
                <a:lnTo>
                  <a:pt x="0" y="568"/>
                </a:lnTo>
                <a:close/>
              </a:path>
            </a:pathLst>
          </a:custGeom>
          <a:solidFill>
            <a:schemeClr val="hlink"/>
          </a:solidFill>
          <a:ln w="12700" cap="flat" cmpd="sng">
            <a:noFill/>
            <a:prstDash val="solid"/>
            <a:round/>
            <a:headEnd type="none" w="sm" len="sm"/>
            <a:tailEnd type="none" w="lg" len="med"/>
          </a:ln>
          <a:effectLst/>
        </p:spPr>
        <p:txBody>
          <a:bodyPr wrap="none" anchor="ctr"/>
          <a:lstStyle/>
          <a:p>
            <a:endParaRPr lang="en-US"/>
          </a:p>
        </p:txBody>
      </p:sp>
      <p:sp>
        <p:nvSpPr>
          <p:cNvPr id="265224" name="Text Box 8"/>
          <p:cNvSpPr txBox="1">
            <a:spLocks noChangeArrowheads="1"/>
          </p:cNvSpPr>
          <p:nvPr/>
        </p:nvSpPr>
        <p:spPr bwMode="auto">
          <a:xfrm>
            <a:off x="377825" y="2797175"/>
            <a:ext cx="438150" cy="457200"/>
          </a:xfrm>
          <a:prstGeom prst="rect">
            <a:avLst/>
          </a:prstGeom>
          <a:noFill/>
          <a:ln w="12700">
            <a:noFill/>
            <a:miter lim="800000"/>
            <a:headEnd type="none" w="sm" len="sm"/>
            <a:tailEnd type="none" w="lg" len="med"/>
          </a:ln>
          <a:effectLst/>
        </p:spPr>
        <p:txBody>
          <a:bodyPr wrap="none">
            <a:spAutoFit/>
          </a:bodyPr>
          <a:lstStyle/>
          <a:p>
            <a:r>
              <a:rPr lang="en-US" sz="2400"/>
              <a:t>y</a:t>
            </a:r>
            <a:r>
              <a:rPr lang="en-US" sz="2400" baseline="-25000"/>
              <a:t>1</a:t>
            </a:r>
            <a:endParaRPr lang="en-US" sz="2400"/>
          </a:p>
        </p:txBody>
      </p:sp>
      <p:sp>
        <p:nvSpPr>
          <p:cNvPr id="265225" name="Line 9"/>
          <p:cNvSpPr>
            <a:spLocks noChangeShapeType="1"/>
          </p:cNvSpPr>
          <p:nvPr/>
        </p:nvSpPr>
        <p:spPr bwMode="auto">
          <a:xfrm>
            <a:off x="8191500" y="2120900"/>
            <a:ext cx="622300" cy="0"/>
          </a:xfrm>
          <a:prstGeom prst="line">
            <a:avLst/>
          </a:prstGeom>
          <a:noFill/>
          <a:ln w="12700">
            <a:solidFill>
              <a:schemeClr val="tx1"/>
            </a:solidFill>
            <a:round/>
            <a:headEnd type="none" w="sm" len="sm"/>
            <a:tailEnd type="none" w="lg" len="med"/>
          </a:ln>
          <a:effectLst/>
        </p:spPr>
        <p:txBody>
          <a:bodyPr wrap="none" anchor="ctr"/>
          <a:lstStyle/>
          <a:p>
            <a:endParaRPr lang="en-US"/>
          </a:p>
        </p:txBody>
      </p:sp>
      <p:sp>
        <p:nvSpPr>
          <p:cNvPr id="265226" name="Line 10"/>
          <p:cNvSpPr>
            <a:spLocks noChangeShapeType="1"/>
          </p:cNvSpPr>
          <p:nvPr/>
        </p:nvSpPr>
        <p:spPr bwMode="auto">
          <a:xfrm>
            <a:off x="8242300" y="3136900"/>
            <a:ext cx="622300" cy="0"/>
          </a:xfrm>
          <a:prstGeom prst="line">
            <a:avLst/>
          </a:prstGeom>
          <a:noFill/>
          <a:ln w="12700">
            <a:solidFill>
              <a:schemeClr val="tx1"/>
            </a:solidFill>
            <a:round/>
            <a:headEnd type="none" w="sm" len="sm"/>
            <a:tailEnd type="none" w="lg" len="med"/>
          </a:ln>
          <a:effectLst/>
        </p:spPr>
        <p:txBody>
          <a:bodyPr wrap="none" anchor="ctr"/>
          <a:lstStyle/>
          <a:p>
            <a:endParaRPr lang="en-US"/>
          </a:p>
        </p:txBody>
      </p:sp>
      <p:sp>
        <p:nvSpPr>
          <p:cNvPr id="265227" name="Line 11"/>
          <p:cNvSpPr>
            <a:spLocks noChangeShapeType="1"/>
          </p:cNvSpPr>
          <p:nvPr/>
        </p:nvSpPr>
        <p:spPr bwMode="auto">
          <a:xfrm>
            <a:off x="8547100" y="2133600"/>
            <a:ext cx="0" cy="1003300"/>
          </a:xfrm>
          <a:prstGeom prst="line">
            <a:avLst/>
          </a:prstGeom>
          <a:noFill/>
          <a:ln w="28575">
            <a:solidFill>
              <a:schemeClr val="tx1"/>
            </a:solidFill>
            <a:round/>
            <a:headEnd type="triangle" w="lg" len="med"/>
            <a:tailEnd type="triangle" w="lg" len="med"/>
          </a:ln>
          <a:effectLst/>
        </p:spPr>
        <p:txBody>
          <a:bodyPr wrap="none" anchor="ctr"/>
          <a:lstStyle/>
          <a:p>
            <a:endParaRPr lang="en-US"/>
          </a:p>
        </p:txBody>
      </p:sp>
      <p:sp>
        <p:nvSpPr>
          <p:cNvPr id="265228" name="Text Box 12"/>
          <p:cNvSpPr txBox="1">
            <a:spLocks noChangeArrowheads="1"/>
          </p:cNvSpPr>
          <p:nvPr/>
        </p:nvSpPr>
        <p:spPr bwMode="auto">
          <a:xfrm>
            <a:off x="8353425" y="2416175"/>
            <a:ext cx="438150" cy="457200"/>
          </a:xfrm>
          <a:prstGeom prst="rect">
            <a:avLst/>
          </a:prstGeom>
          <a:solidFill>
            <a:schemeClr val="bg1"/>
          </a:solidFill>
          <a:ln w="12700">
            <a:noFill/>
            <a:miter lim="800000"/>
            <a:headEnd type="none" w="sm" len="sm"/>
            <a:tailEnd type="none" w="lg" len="med"/>
          </a:ln>
          <a:effectLst/>
        </p:spPr>
        <p:txBody>
          <a:bodyPr wrap="none">
            <a:spAutoFit/>
          </a:bodyPr>
          <a:lstStyle/>
          <a:p>
            <a:r>
              <a:rPr lang="en-US" sz="2400"/>
              <a:t>y</a:t>
            </a:r>
            <a:r>
              <a:rPr lang="en-US" sz="2400" baseline="-25000"/>
              <a:t>2</a:t>
            </a:r>
            <a:endParaRPr lang="en-US" sz="2400"/>
          </a:p>
        </p:txBody>
      </p:sp>
      <p:sp>
        <p:nvSpPr>
          <p:cNvPr id="265229" name="AutoShape 13" descr="Light horizontal"/>
          <p:cNvSpPr>
            <a:spLocks noChangeArrowheads="1"/>
          </p:cNvSpPr>
          <p:nvPr/>
        </p:nvSpPr>
        <p:spPr bwMode="auto">
          <a:xfrm>
            <a:off x="6731000" y="2133600"/>
            <a:ext cx="546100" cy="1041400"/>
          </a:xfrm>
          <a:prstGeom prst="rtTriangle">
            <a:avLst/>
          </a:prstGeom>
          <a:pattFill prst="ltHorz">
            <a:fgClr>
              <a:schemeClr val="tx1"/>
            </a:fgClr>
            <a:bgClr>
              <a:schemeClr val="hlink"/>
            </a:bgClr>
          </a:pattFill>
          <a:ln w="28575">
            <a:solidFill>
              <a:schemeClr val="tx1"/>
            </a:solidFill>
            <a:miter lim="800000"/>
            <a:headEnd type="none" w="sm" len="sm"/>
            <a:tailEnd type="none" w="lg" len="med"/>
          </a:ln>
          <a:effectLst/>
        </p:spPr>
        <p:txBody>
          <a:bodyPr wrap="none" anchor="ctr"/>
          <a:lstStyle/>
          <a:p>
            <a:endParaRPr lang="en-US"/>
          </a:p>
        </p:txBody>
      </p:sp>
      <p:graphicFrame>
        <p:nvGraphicFramePr>
          <p:cNvPr id="265230" name="Object 14"/>
          <p:cNvGraphicFramePr>
            <a:graphicFrameLocks noChangeAspect="1"/>
          </p:cNvGraphicFramePr>
          <p:nvPr/>
        </p:nvGraphicFramePr>
        <p:xfrm>
          <a:off x="1038225" y="4619625"/>
          <a:ext cx="4665663" cy="765175"/>
        </p:xfrm>
        <a:graphic>
          <a:graphicData uri="http://schemas.openxmlformats.org/presentationml/2006/ole">
            <p:oleObj spid="_x0000_s265230" name="Equation" r:id="rId5" imgW="3555720" imgH="761760" progId="Equation.DSMT4">
              <p:embed/>
            </p:oleObj>
          </a:graphicData>
        </a:graphic>
      </p:graphicFrame>
      <p:sp>
        <p:nvSpPr>
          <p:cNvPr id="265231" name="AutoShape 15" descr="Light horizontal"/>
          <p:cNvSpPr>
            <a:spLocks noChangeArrowheads="1"/>
          </p:cNvSpPr>
          <p:nvPr/>
        </p:nvSpPr>
        <p:spPr bwMode="auto">
          <a:xfrm flipH="1">
            <a:off x="2503488" y="3008313"/>
            <a:ext cx="74612" cy="142875"/>
          </a:xfrm>
          <a:prstGeom prst="rtTriangle">
            <a:avLst/>
          </a:prstGeom>
          <a:pattFill prst="ltHorz">
            <a:fgClr>
              <a:schemeClr val="tx1"/>
            </a:fgClr>
            <a:bgClr>
              <a:schemeClr val="hlink"/>
            </a:bgClr>
          </a:pattFill>
          <a:ln w="28575">
            <a:solidFill>
              <a:schemeClr val="tx1"/>
            </a:solidFill>
            <a:miter lim="800000"/>
            <a:headEnd type="none" w="sm" len="sm"/>
            <a:tailEnd type="none" w="lg" len="med"/>
          </a:ln>
          <a:effectLst/>
        </p:spPr>
        <p:txBody>
          <a:bodyPr wrap="none" anchor="ctr"/>
          <a:lstStyle/>
          <a:p>
            <a:endParaRPr lang="en-US"/>
          </a:p>
        </p:txBody>
      </p:sp>
      <p:graphicFrame>
        <p:nvGraphicFramePr>
          <p:cNvPr id="265232" name="Object 16"/>
          <p:cNvGraphicFramePr>
            <a:graphicFrameLocks noChangeAspect="1"/>
          </p:cNvGraphicFramePr>
          <p:nvPr/>
        </p:nvGraphicFramePr>
        <p:xfrm>
          <a:off x="574675" y="5664200"/>
          <a:ext cx="4414838" cy="904875"/>
        </p:xfrm>
        <a:graphic>
          <a:graphicData uri="http://schemas.openxmlformats.org/presentationml/2006/ole">
            <p:oleObj spid="_x0000_s265232" name="Equation" r:id="rId6" imgW="3365280" imgH="901440" progId="Equation.DSMT4">
              <p:embed/>
            </p:oleObj>
          </a:graphicData>
        </a:graphic>
      </p:graphicFrame>
      <p:sp>
        <p:nvSpPr>
          <p:cNvPr id="265235" name="Comment 19"/>
          <p:cNvSpPr>
            <a:spLocks noChangeArrowheads="1"/>
          </p:cNvSpPr>
          <p:nvPr/>
        </p:nvSpPr>
        <p:spPr bwMode="auto">
          <a:xfrm>
            <a:off x="6451600" y="3330575"/>
            <a:ext cx="2155825" cy="519113"/>
          </a:xfrm>
          <a:prstGeom prst="rect">
            <a:avLst/>
          </a:prstGeom>
          <a:noFill/>
          <a:ln w="12700">
            <a:noFill/>
            <a:miter lim="800000"/>
            <a:headEnd type="none" w="sm" len="sm"/>
            <a:tailEnd type="none" w="sm" len="sm"/>
          </a:ln>
          <a:effectLst/>
        </p:spPr>
        <p:txBody>
          <a:bodyPr>
            <a:spAutoFit/>
          </a:bodyPr>
          <a:lstStyle/>
          <a:p>
            <a:pPr>
              <a:buClr>
                <a:schemeClr val="hlink"/>
              </a:buClr>
              <a:buFont typeface="Monotype Sorts" pitchFamily="2" charset="2"/>
              <a:buNone/>
            </a:pPr>
            <a:r>
              <a:rPr lang="en-US"/>
              <a:t>Momentum</a:t>
            </a:r>
            <a:r>
              <a:rPr lang="en-US" baseline="-25000"/>
              <a:t>x</a:t>
            </a:r>
            <a:endParaRPr lang="en-US"/>
          </a:p>
        </p:txBody>
      </p:sp>
      <p:graphicFrame>
        <p:nvGraphicFramePr>
          <p:cNvPr id="265237" name="Object 21"/>
          <p:cNvGraphicFramePr>
            <a:graphicFrameLocks noChangeAspect="1"/>
          </p:cNvGraphicFramePr>
          <p:nvPr/>
        </p:nvGraphicFramePr>
        <p:xfrm>
          <a:off x="1276350" y="3395663"/>
          <a:ext cx="4651375" cy="420687"/>
        </p:xfrm>
        <a:graphic>
          <a:graphicData uri="http://schemas.openxmlformats.org/presentationml/2006/ole">
            <p:oleObj spid="_x0000_s265237" name="Equation" r:id="rId7" imgW="3543120" imgH="419040" progId="Equation.DSMT4">
              <p:embed/>
            </p:oleObj>
          </a:graphicData>
        </a:graphic>
      </p:graphicFrame>
      <p:graphicFrame>
        <p:nvGraphicFramePr>
          <p:cNvPr id="265238" name="Object 22"/>
          <p:cNvGraphicFramePr>
            <a:graphicFrameLocks noChangeAspect="1"/>
          </p:cNvGraphicFramePr>
          <p:nvPr/>
        </p:nvGraphicFramePr>
        <p:xfrm>
          <a:off x="6550025" y="3851275"/>
          <a:ext cx="1465263" cy="725488"/>
        </p:xfrm>
        <a:graphic>
          <a:graphicData uri="http://schemas.openxmlformats.org/presentationml/2006/ole">
            <p:oleObj spid="_x0000_s265238" name="Equation" r:id="rId8" imgW="1117440" imgH="723600" progId="Equation.DSMT4">
              <p:embed/>
            </p:oleObj>
          </a:graphicData>
        </a:graphic>
      </p:graphicFrame>
      <p:sp>
        <p:nvSpPr>
          <p:cNvPr id="265239" name="Line 23"/>
          <p:cNvSpPr>
            <a:spLocks noChangeShapeType="1"/>
          </p:cNvSpPr>
          <p:nvPr/>
        </p:nvSpPr>
        <p:spPr bwMode="auto">
          <a:xfrm>
            <a:off x="6527800" y="4597400"/>
            <a:ext cx="15875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aphicFrame>
        <p:nvGraphicFramePr>
          <p:cNvPr id="265240" name="Object 24">
            <a:hlinkClick r:id="" action="ppaction://ole?verb=0"/>
          </p:cNvPr>
          <p:cNvGraphicFramePr>
            <a:graphicFrameLocks/>
          </p:cNvGraphicFramePr>
          <p:nvPr/>
        </p:nvGraphicFramePr>
        <p:xfrm>
          <a:off x="5980113" y="5648325"/>
          <a:ext cx="2474912" cy="901700"/>
        </p:xfrm>
        <a:graphic>
          <a:graphicData uri="http://schemas.openxmlformats.org/presentationml/2006/ole">
            <p:oleObj spid="_x0000_s265240" name="Equation" r:id="rId9" imgW="2489040" imgH="927000" progId="Equation.DSMT4">
              <p:embed/>
            </p:oleObj>
          </a:graphicData>
        </a:graphic>
      </p:graphicFrame>
      <p:sp>
        <p:nvSpPr>
          <p:cNvPr id="265241" name="Text Box 25"/>
          <p:cNvSpPr txBox="1">
            <a:spLocks noChangeArrowheads="1"/>
          </p:cNvSpPr>
          <p:nvPr/>
        </p:nvSpPr>
        <p:spPr bwMode="auto">
          <a:xfrm>
            <a:off x="5211763" y="5865813"/>
            <a:ext cx="481012" cy="519112"/>
          </a:xfrm>
          <a:prstGeom prst="rect">
            <a:avLst/>
          </a:prstGeom>
          <a:noFill/>
          <a:ln w="12700">
            <a:noFill/>
            <a:miter lim="800000"/>
            <a:headEnd type="none" w="lg" len="med"/>
            <a:tailEnd type="none" w="lg" len="med"/>
          </a:ln>
          <a:effectLst/>
        </p:spPr>
        <p:txBody>
          <a:bodyPr wrap="none">
            <a:spAutoFit/>
          </a:bodyPr>
          <a:lstStyle/>
          <a:p>
            <a:r>
              <a:rPr lang="en-US"/>
              <a:t>or</a:t>
            </a:r>
          </a:p>
        </p:txBody>
      </p:sp>
      <p:sp>
        <p:nvSpPr>
          <p:cNvPr id="265242" name="Line 26"/>
          <p:cNvSpPr>
            <a:spLocks noChangeShapeType="1"/>
          </p:cNvSpPr>
          <p:nvPr/>
        </p:nvSpPr>
        <p:spPr bwMode="auto">
          <a:xfrm>
            <a:off x="1325563" y="3895725"/>
            <a:ext cx="4545012"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65243" name="Line 27"/>
          <p:cNvSpPr>
            <a:spLocks noChangeShapeType="1"/>
          </p:cNvSpPr>
          <p:nvPr/>
        </p:nvSpPr>
        <p:spPr bwMode="auto">
          <a:xfrm>
            <a:off x="2782888" y="2265363"/>
            <a:ext cx="927100"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265244" name="Text Box 28"/>
          <p:cNvSpPr txBox="1">
            <a:spLocks noChangeArrowheads="1"/>
          </p:cNvSpPr>
          <p:nvPr/>
        </p:nvSpPr>
        <p:spPr bwMode="auto">
          <a:xfrm>
            <a:off x="3763963" y="1941513"/>
            <a:ext cx="361950" cy="519112"/>
          </a:xfrm>
          <a:prstGeom prst="rect">
            <a:avLst/>
          </a:prstGeom>
          <a:noFill/>
          <a:ln w="12700">
            <a:noFill/>
            <a:miter lim="800000"/>
            <a:headEnd type="none" w="lg" len="med"/>
            <a:tailEnd type="none" w="lg" len="med"/>
          </a:ln>
          <a:effectLst/>
        </p:spPr>
        <p:txBody>
          <a:bodyPr wrap="none">
            <a:spAutoFit/>
          </a:bodyPr>
          <a:lstStyle/>
          <a:p>
            <a:r>
              <a:rPr lang="en-US"/>
              <a:t>x</a:t>
            </a:r>
          </a:p>
        </p:txBody>
      </p:sp>
      <p:sp>
        <p:nvSpPr>
          <p:cNvPr id="265245" name="Line 29"/>
          <p:cNvSpPr>
            <a:spLocks noChangeShapeType="1"/>
          </p:cNvSpPr>
          <p:nvPr/>
        </p:nvSpPr>
        <p:spPr bwMode="auto">
          <a:xfrm flipV="1">
            <a:off x="5257800" y="3375025"/>
            <a:ext cx="658813" cy="457200"/>
          </a:xfrm>
          <a:prstGeom prst="line">
            <a:avLst/>
          </a:prstGeom>
          <a:noFill/>
          <a:ln w="38100">
            <a:solidFill>
              <a:schemeClr val="folHlink"/>
            </a:solidFill>
            <a:round/>
            <a:headEnd type="none" w="lg" len="med"/>
            <a:tailEnd type="none" w="lg" len="med"/>
          </a:ln>
          <a:effectLst/>
        </p:spPr>
        <p:txBody>
          <a:bodyPr wrap="none" anchor="ctr">
            <a:spAutoFit/>
          </a:bodyPr>
          <a:lstStyle/>
          <a:p>
            <a:endParaRPr lang="en-US"/>
          </a:p>
        </p:txBody>
      </p:sp>
      <p:graphicFrame>
        <p:nvGraphicFramePr>
          <p:cNvPr id="265246" name="Object 30"/>
          <p:cNvGraphicFramePr>
            <a:graphicFrameLocks noChangeAspect="1"/>
          </p:cNvGraphicFramePr>
          <p:nvPr/>
        </p:nvGraphicFramePr>
        <p:xfrm>
          <a:off x="7680325" y="4781550"/>
          <a:ext cx="1168400" cy="838200"/>
        </p:xfrm>
        <a:graphic>
          <a:graphicData uri="http://schemas.openxmlformats.org/presentationml/2006/ole">
            <p:oleObj spid="_x0000_s265246" name="Equation" r:id="rId10" imgW="1168200" imgH="838080" progId="Equation.DSMT4">
              <p:embed/>
            </p:oleObj>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652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26523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6524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499"/>
                                          </p:stCondLst>
                                        </p:cTn>
                                        <p:tgtEl>
                                          <p:spTgt spid="2652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499"/>
                                          </p:stCondLst>
                                        </p:cTn>
                                        <p:tgtEl>
                                          <p:spTgt spid="26523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499"/>
                                          </p:stCondLst>
                                        </p:cTn>
                                        <p:tgtEl>
                                          <p:spTgt spid="26523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499"/>
                                          </p:stCondLst>
                                        </p:cTn>
                                        <p:tgtEl>
                                          <p:spTgt spid="26523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6524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652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5235" grpId="0" autoUpdateAnimBg="0"/>
      <p:bldP spid="265245"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Rectangle 2"/>
          <p:cNvSpPr>
            <a:spLocks noGrp="1" noChangeArrowheads="1"/>
          </p:cNvSpPr>
          <p:nvPr>
            <p:ph type="title"/>
          </p:nvPr>
        </p:nvSpPr>
        <p:spPr>
          <a:effectLst/>
        </p:spPr>
        <p:txBody>
          <a:bodyPr/>
          <a:lstStyle/>
          <a:p>
            <a:r>
              <a:rPr lang="en-US"/>
              <a:t>Summary</a:t>
            </a:r>
          </a:p>
        </p:txBody>
      </p:sp>
      <p:sp>
        <p:nvSpPr>
          <p:cNvPr id="222211" name="Rectangle 3"/>
          <p:cNvSpPr>
            <a:spLocks noGrp="1" noChangeArrowheads="1"/>
          </p:cNvSpPr>
          <p:nvPr>
            <p:ph type="body" idx="1"/>
          </p:nvPr>
        </p:nvSpPr>
        <p:spPr>
          <a:xfrm>
            <a:off x="685800" y="1981200"/>
            <a:ext cx="7772400" cy="4351338"/>
          </a:xfrm>
        </p:spPr>
        <p:txBody>
          <a:bodyPr/>
          <a:lstStyle/>
          <a:p>
            <a:pPr>
              <a:lnSpc>
                <a:spcPct val="90000"/>
              </a:lnSpc>
            </a:pPr>
            <a:r>
              <a:rPr lang="en-US"/>
              <a:t>Open channel flow equations can be obtained in a similar fashion to the Darcy-Weisbach equation (based on dimensional analysis)</a:t>
            </a:r>
          </a:p>
          <a:p>
            <a:pPr>
              <a:lnSpc>
                <a:spcPct val="90000"/>
              </a:lnSpc>
            </a:pPr>
            <a:r>
              <a:rPr lang="en-US"/>
              <a:t>The dimensionally incorrect Manning equation is the standard in English speaking countries</a:t>
            </a:r>
          </a:p>
          <a:p>
            <a:pPr>
              <a:lnSpc>
                <a:spcPct val="90000"/>
              </a:lnSpc>
            </a:pPr>
            <a:r>
              <a:rPr lang="en-US"/>
              <a:t>The free surface (an additional unknown) makes the physics more interesting!</a:t>
            </a: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2"/>
          <p:cNvSpPr>
            <a:spLocks noGrp="1" noChangeArrowheads="1"/>
          </p:cNvSpPr>
          <p:nvPr>
            <p:ph type="title"/>
          </p:nvPr>
        </p:nvSpPr>
        <p:spPr>
          <a:effectLst/>
        </p:spPr>
        <p:txBody>
          <a:bodyPr/>
          <a:lstStyle/>
          <a:p>
            <a:r>
              <a:rPr lang="en-US"/>
              <a:t>Turbulent Flow Losses in Open Conduits</a:t>
            </a:r>
          </a:p>
        </p:txBody>
      </p:sp>
      <p:pic>
        <p:nvPicPr>
          <p:cNvPr id="168964" name="Picture 4"/>
          <p:cNvPicPr>
            <a:picLocks noChangeAspect="1" noChangeArrowheads="1"/>
          </p:cNvPicPr>
          <p:nvPr/>
        </p:nvPicPr>
        <p:blipFill>
          <a:blip r:embed="rId3" cstate="print"/>
          <a:srcRect/>
          <a:stretch>
            <a:fillRect/>
          </a:stretch>
        </p:blipFill>
        <p:spPr bwMode="auto">
          <a:xfrm>
            <a:off x="2352675" y="1755775"/>
            <a:ext cx="6791325" cy="5108575"/>
          </a:xfrm>
          <a:prstGeom prst="rect">
            <a:avLst/>
          </a:prstGeom>
          <a:noFill/>
          <a:ln w="12700">
            <a:noFill/>
            <a:miter lim="800000"/>
            <a:headEnd type="none" w="sm" len="sm"/>
            <a:tailEnd type="none" w="lg" len="med"/>
          </a:ln>
          <a:effectLst/>
        </p:spPr>
      </p:pic>
      <p:sp>
        <p:nvSpPr>
          <p:cNvPr id="168966" name="Freeform 6"/>
          <p:cNvSpPr>
            <a:spLocks/>
          </p:cNvSpPr>
          <p:nvPr/>
        </p:nvSpPr>
        <p:spPr bwMode="auto">
          <a:xfrm>
            <a:off x="4826000" y="4356100"/>
            <a:ext cx="3314700" cy="812800"/>
          </a:xfrm>
          <a:custGeom>
            <a:avLst/>
            <a:gdLst/>
            <a:ahLst/>
            <a:cxnLst>
              <a:cxn ang="0">
                <a:pos x="0" y="8"/>
              </a:cxn>
              <a:cxn ang="0">
                <a:pos x="568" y="512"/>
              </a:cxn>
              <a:cxn ang="0">
                <a:pos x="2086" y="503"/>
              </a:cxn>
              <a:cxn ang="0">
                <a:pos x="2088" y="0"/>
              </a:cxn>
            </a:cxnLst>
            <a:rect l="0" t="0" r="r" b="b"/>
            <a:pathLst>
              <a:path w="2088" h="512">
                <a:moveTo>
                  <a:pt x="0" y="8"/>
                </a:moveTo>
                <a:lnTo>
                  <a:pt x="568" y="512"/>
                </a:lnTo>
                <a:lnTo>
                  <a:pt x="2086" y="503"/>
                </a:lnTo>
                <a:lnTo>
                  <a:pt x="2088" y="0"/>
                </a:lnTo>
              </a:path>
            </a:pathLst>
          </a:custGeom>
          <a:noFill/>
          <a:ln w="28575" cap="flat" cmpd="sng">
            <a:solidFill>
              <a:schemeClr val="accent1"/>
            </a:solidFill>
            <a:prstDash val="solid"/>
            <a:round/>
            <a:headEnd type="none" w="med" len="med"/>
            <a:tailEnd type="none" w="med" len="med"/>
          </a:ln>
          <a:effectLst/>
        </p:spPr>
        <p:txBody>
          <a:bodyPr anchor="ctr">
            <a:spAutoFit/>
          </a:bodyPr>
          <a:lstStyle/>
          <a:p>
            <a:endParaRPr lang="en-US"/>
          </a:p>
        </p:txBody>
      </p:sp>
      <p:sp>
        <p:nvSpPr>
          <p:cNvPr id="168967" name="Line 7"/>
          <p:cNvSpPr>
            <a:spLocks noChangeShapeType="1"/>
          </p:cNvSpPr>
          <p:nvPr/>
        </p:nvSpPr>
        <p:spPr bwMode="auto">
          <a:xfrm>
            <a:off x="5054600" y="4559300"/>
            <a:ext cx="3098800" cy="0"/>
          </a:xfrm>
          <a:prstGeom prst="line">
            <a:avLst/>
          </a:prstGeom>
          <a:noFill/>
          <a:ln w="28575">
            <a:solidFill>
              <a:schemeClr val="accent2"/>
            </a:solidFill>
            <a:round/>
            <a:headEnd/>
            <a:tailEnd/>
          </a:ln>
          <a:effectLst/>
        </p:spPr>
        <p:txBody>
          <a:bodyPr wrap="none" anchor="ctr">
            <a:spAutoFit/>
          </a:bodyPr>
          <a:lstStyle/>
          <a:p>
            <a:endParaRPr lang="en-US"/>
          </a:p>
        </p:txBody>
      </p:sp>
      <p:sp>
        <p:nvSpPr>
          <p:cNvPr id="168973" name="Oval 13"/>
          <p:cNvSpPr>
            <a:spLocks noChangeArrowheads="1"/>
          </p:cNvSpPr>
          <p:nvPr/>
        </p:nvSpPr>
        <p:spPr bwMode="auto">
          <a:xfrm>
            <a:off x="6464300" y="4521200"/>
            <a:ext cx="88900" cy="88900"/>
          </a:xfrm>
          <a:prstGeom prst="ellipse">
            <a:avLst/>
          </a:prstGeom>
          <a:noFill/>
          <a:ln w="28575">
            <a:noFill/>
            <a:round/>
            <a:headEnd/>
            <a:tailEnd/>
          </a:ln>
          <a:effectLst/>
        </p:spPr>
        <p:txBody>
          <a:bodyPr wrap="none" anchor="ctr">
            <a:spAutoFit/>
          </a:bodyPr>
          <a:lstStyle/>
          <a:p>
            <a:endParaRPr lang="en-US"/>
          </a:p>
        </p:txBody>
      </p:sp>
      <p:sp>
        <p:nvSpPr>
          <p:cNvPr id="168968" name="Comment 8"/>
          <p:cNvSpPr>
            <a:spLocks noChangeArrowheads="1"/>
          </p:cNvSpPr>
          <p:nvPr/>
        </p:nvSpPr>
        <p:spPr bwMode="auto">
          <a:xfrm>
            <a:off x="200025" y="4662488"/>
            <a:ext cx="2079625" cy="946150"/>
          </a:xfrm>
          <a:prstGeom prst="rect">
            <a:avLst/>
          </a:prstGeom>
          <a:noFill/>
          <a:ln w="12700">
            <a:noFill/>
            <a:miter lim="800000"/>
            <a:headEnd type="none" w="sm" len="sm"/>
            <a:tailEnd type="none" w="sm" len="sm"/>
          </a:ln>
          <a:effectLst/>
        </p:spPr>
        <p:txBody>
          <a:bodyPr>
            <a:spAutoFit/>
          </a:bodyPr>
          <a:lstStyle/>
          <a:p>
            <a:pPr>
              <a:buClr>
                <a:schemeClr val="hlink"/>
              </a:buClr>
              <a:buFont typeface="Monotype Sorts" pitchFamily="2" charset="2"/>
              <a:buNone/>
            </a:pPr>
            <a:r>
              <a:rPr lang="en-US">
                <a:solidFill>
                  <a:schemeClr val="folHlink"/>
                </a:solidFill>
              </a:rPr>
              <a:t>Maximum shear stress</a:t>
            </a:r>
          </a:p>
        </p:txBody>
      </p:sp>
      <p:cxnSp>
        <p:nvCxnSpPr>
          <p:cNvPr id="168970" name="AutoShape 10"/>
          <p:cNvCxnSpPr>
            <a:cxnSpLocks noChangeShapeType="1"/>
            <a:stCxn id="168968" idx="0"/>
            <a:endCxn id="168983" idx="1"/>
          </p:cNvCxnSpPr>
          <p:nvPr/>
        </p:nvCxnSpPr>
        <p:spPr bwMode="auto">
          <a:xfrm rot="5400000" flipV="1">
            <a:off x="3694907" y="2207419"/>
            <a:ext cx="493712" cy="5403850"/>
          </a:xfrm>
          <a:prstGeom prst="curvedConnector5">
            <a:avLst>
              <a:gd name="adj1" fmla="val -60773"/>
              <a:gd name="adj2" fmla="val 43444"/>
              <a:gd name="adj3" fmla="val 251764"/>
            </a:avLst>
          </a:prstGeom>
          <a:noFill/>
          <a:ln w="28575">
            <a:solidFill>
              <a:schemeClr val="tx1"/>
            </a:solidFill>
            <a:round/>
            <a:headEnd/>
            <a:tailEnd type="triangle" w="med" len="med"/>
          </a:ln>
          <a:effectLst/>
        </p:spPr>
      </p:cxnSp>
      <p:sp>
        <p:nvSpPr>
          <p:cNvPr id="168971" name="Comment 11"/>
          <p:cNvSpPr>
            <a:spLocks noChangeArrowheads="1"/>
          </p:cNvSpPr>
          <p:nvPr/>
        </p:nvSpPr>
        <p:spPr bwMode="auto">
          <a:xfrm>
            <a:off x="263525" y="3000375"/>
            <a:ext cx="1497013" cy="946150"/>
          </a:xfrm>
          <a:prstGeom prst="rect">
            <a:avLst/>
          </a:prstGeom>
          <a:noFill/>
          <a:ln w="12700">
            <a:noFill/>
            <a:miter lim="800000"/>
            <a:headEnd type="none" w="sm" len="sm"/>
            <a:tailEnd type="none" w="sm" len="sm"/>
          </a:ln>
          <a:effectLst/>
        </p:spPr>
        <p:txBody>
          <a:bodyPr>
            <a:spAutoFit/>
          </a:bodyPr>
          <a:lstStyle/>
          <a:p>
            <a:pPr>
              <a:buClr>
                <a:schemeClr val="hlink"/>
              </a:buClr>
              <a:buFont typeface="Monotype Sorts" pitchFamily="2" charset="2"/>
              <a:buNone/>
            </a:pPr>
            <a:r>
              <a:rPr lang="en-US">
                <a:solidFill>
                  <a:schemeClr val="folHlink"/>
                </a:solidFill>
              </a:rPr>
              <a:t>No shear stress</a:t>
            </a:r>
          </a:p>
        </p:txBody>
      </p:sp>
      <p:cxnSp>
        <p:nvCxnSpPr>
          <p:cNvPr id="168972" name="AutoShape 12"/>
          <p:cNvCxnSpPr>
            <a:cxnSpLocks noChangeShapeType="1"/>
            <a:stCxn id="168971" idx="0"/>
            <a:endCxn id="168973" idx="7"/>
          </p:cNvCxnSpPr>
          <p:nvPr/>
        </p:nvCxnSpPr>
        <p:spPr bwMode="auto">
          <a:xfrm rot="5400000" flipV="1">
            <a:off x="3009900" y="1003300"/>
            <a:ext cx="1533525" cy="5527675"/>
          </a:xfrm>
          <a:prstGeom prst="curvedConnector3">
            <a:avLst>
              <a:gd name="adj1" fmla="val -14907"/>
            </a:avLst>
          </a:prstGeom>
          <a:noFill/>
          <a:ln w="28575">
            <a:solidFill>
              <a:schemeClr val="tx1"/>
            </a:solidFill>
            <a:round/>
            <a:headEnd/>
            <a:tailEnd type="triangle" w="med" len="med"/>
          </a:ln>
          <a:effectLst/>
        </p:spPr>
      </p:cxnSp>
      <p:sp>
        <p:nvSpPr>
          <p:cNvPr id="168978" name="Line 18"/>
          <p:cNvSpPr>
            <a:spLocks noChangeShapeType="1"/>
          </p:cNvSpPr>
          <p:nvPr/>
        </p:nvSpPr>
        <p:spPr bwMode="auto">
          <a:xfrm>
            <a:off x="333375" y="3429000"/>
            <a:ext cx="13335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68979" name="Line 19"/>
          <p:cNvSpPr>
            <a:spLocks noChangeShapeType="1"/>
          </p:cNvSpPr>
          <p:nvPr/>
        </p:nvSpPr>
        <p:spPr bwMode="auto">
          <a:xfrm>
            <a:off x="333375" y="3870325"/>
            <a:ext cx="809625"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68980" name="Line 20"/>
          <p:cNvSpPr>
            <a:spLocks noChangeShapeType="1"/>
          </p:cNvSpPr>
          <p:nvPr/>
        </p:nvSpPr>
        <p:spPr bwMode="auto">
          <a:xfrm>
            <a:off x="261938" y="5095875"/>
            <a:ext cx="151288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68981" name="Line 21"/>
          <p:cNvSpPr>
            <a:spLocks noChangeShapeType="1"/>
          </p:cNvSpPr>
          <p:nvPr/>
        </p:nvSpPr>
        <p:spPr bwMode="auto">
          <a:xfrm>
            <a:off x="261938" y="5513388"/>
            <a:ext cx="1655762"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68983" name="Line 23"/>
          <p:cNvSpPr>
            <a:spLocks noChangeShapeType="1"/>
          </p:cNvSpPr>
          <p:nvPr/>
        </p:nvSpPr>
        <p:spPr bwMode="auto">
          <a:xfrm>
            <a:off x="6513513" y="5156200"/>
            <a:ext cx="130175" cy="0"/>
          </a:xfrm>
          <a:prstGeom prst="line">
            <a:avLst/>
          </a:prstGeom>
          <a:noFill/>
          <a:ln w="12700">
            <a:solidFill>
              <a:schemeClr val="accent1"/>
            </a:solidFill>
            <a:round/>
            <a:headEnd type="none" w="lg" len="med"/>
            <a:tailEnd type="none" w="lg" len="med"/>
          </a:ln>
          <a:effectLst/>
        </p:spPr>
        <p:txBody>
          <a:bodyPr wrap="none" anchor="ctr">
            <a:spAutoFit/>
          </a:bodyPr>
          <a:lstStyle/>
          <a:p>
            <a:endParaRPr lang="en-US"/>
          </a:p>
        </p:txBody>
      </p:sp>
      <p:sp>
        <p:nvSpPr>
          <p:cNvPr id="168986" name="AutoShape 26">
            <a:hlinkClick r:id="" action="ppaction://hlinkshowjump?jump=lastslideviewed" highlightClick="1"/>
          </p:cNvPr>
          <p:cNvSpPr>
            <a:spLocks noChangeArrowheads="1"/>
          </p:cNvSpPr>
          <p:nvPr/>
        </p:nvSpPr>
        <p:spPr bwMode="auto">
          <a:xfrm>
            <a:off x="0" y="6230938"/>
            <a:ext cx="601663" cy="627062"/>
          </a:xfrm>
          <a:prstGeom prst="actionButtonReturn">
            <a:avLst/>
          </a:prstGeom>
          <a:noFill/>
          <a:ln w="12700">
            <a:solidFill>
              <a:schemeClr val="folHlink"/>
            </a:solidFill>
            <a:miter lim="800000"/>
            <a:headEnd type="none" w="lg" len="med"/>
            <a:tailEnd type="none" w="lg" len="med"/>
          </a:ln>
          <a:effectLst/>
        </p:spPr>
        <p:txBody>
          <a:bodyPr wrap="none" anchor="ctr">
            <a:spAutoFit/>
          </a:body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68967"/>
                                        </p:tgtEl>
                                        <p:attrNameLst>
                                          <p:attrName>style.visibility</p:attrName>
                                        </p:attrNameLst>
                                      </p:cBhvr>
                                      <p:to>
                                        <p:strVal val="visible"/>
                                      </p:to>
                                    </p:set>
                                    <p:anim calcmode="lin" valueType="num">
                                      <p:cBhvr additive="base">
                                        <p:cTn id="7" dur="500" fill="hold"/>
                                        <p:tgtEl>
                                          <p:spTgt spid="168967"/>
                                        </p:tgtEl>
                                        <p:attrNameLst>
                                          <p:attrName>ppt_x</p:attrName>
                                        </p:attrNameLst>
                                      </p:cBhvr>
                                      <p:tavLst>
                                        <p:tav tm="0">
                                          <p:val>
                                            <p:strVal val="0-#ppt_w/2"/>
                                          </p:val>
                                        </p:tav>
                                        <p:tav tm="100000">
                                          <p:val>
                                            <p:strVal val="#ppt_x"/>
                                          </p:val>
                                        </p:tav>
                                      </p:tavLst>
                                    </p:anim>
                                    <p:anim calcmode="lin" valueType="num">
                                      <p:cBhvr additive="base">
                                        <p:cTn id="8" dur="500" fill="hold"/>
                                        <p:tgtEl>
                                          <p:spTgt spid="16896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68966"/>
                                        </p:tgtEl>
                                        <p:attrNameLst>
                                          <p:attrName>style.visibility</p:attrName>
                                        </p:attrNameLst>
                                      </p:cBhvr>
                                      <p:to>
                                        <p:strVal val="visible"/>
                                      </p:to>
                                    </p:set>
                                    <p:anim calcmode="lin" valueType="num">
                                      <p:cBhvr additive="base">
                                        <p:cTn id="13" dur="500" fill="hold"/>
                                        <p:tgtEl>
                                          <p:spTgt spid="168966"/>
                                        </p:tgtEl>
                                        <p:attrNameLst>
                                          <p:attrName>ppt_x</p:attrName>
                                        </p:attrNameLst>
                                      </p:cBhvr>
                                      <p:tavLst>
                                        <p:tav tm="0">
                                          <p:val>
                                            <p:strVal val="#ppt_x"/>
                                          </p:val>
                                        </p:tav>
                                        <p:tav tm="100000">
                                          <p:val>
                                            <p:strVal val="#ppt_x"/>
                                          </p:val>
                                        </p:tav>
                                      </p:tavLst>
                                    </p:anim>
                                    <p:anim calcmode="lin" valueType="num">
                                      <p:cBhvr additive="base">
                                        <p:cTn id="14" dur="500" fill="hold"/>
                                        <p:tgtEl>
                                          <p:spTgt spid="16896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16896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1689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8966" grpId="0" animBg="1"/>
      <p:bldP spid="168967" grpId="0" animBg="1"/>
      <p:bldP spid="168968" grpId="0" autoUpdateAnimBg="0"/>
      <p:bldP spid="168971" grpId="0" autoUpdateAnimBg="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50" name="Rectangle 2"/>
          <p:cNvSpPr>
            <a:spLocks noGrp="1" noChangeArrowheads="1"/>
          </p:cNvSpPr>
          <p:nvPr>
            <p:ph type="title"/>
          </p:nvPr>
        </p:nvSpPr>
        <p:spPr>
          <a:effectLst/>
        </p:spPr>
        <p:txBody>
          <a:bodyPr/>
          <a:lstStyle/>
          <a:p>
            <a:r>
              <a:rPr lang="en-US"/>
              <a:t>Example</a:t>
            </a:r>
          </a:p>
        </p:txBody>
      </p:sp>
      <p:graphicFrame>
        <p:nvGraphicFramePr>
          <p:cNvPr id="258053" name="Object 5"/>
          <p:cNvGraphicFramePr>
            <a:graphicFrameLocks noChangeAspect="1"/>
          </p:cNvGraphicFramePr>
          <p:nvPr/>
        </p:nvGraphicFramePr>
        <p:xfrm>
          <a:off x="447675" y="1900238"/>
          <a:ext cx="1866900" cy="698500"/>
        </p:xfrm>
        <a:graphic>
          <a:graphicData uri="http://schemas.openxmlformats.org/presentationml/2006/ole">
            <p:oleObj spid="_x0000_s258053" name="Equation" r:id="rId4" imgW="1866600" imgH="698400" progId="Equation.DSMT4">
              <p:embed/>
            </p:oleObj>
          </a:graphicData>
        </a:graphic>
      </p:graphicFrame>
      <p:graphicFrame>
        <p:nvGraphicFramePr>
          <p:cNvPr id="258054" name="Object 6"/>
          <p:cNvGraphicFramePr>
            <a:graphicFrameLocks noChangeAspect="1"/>
          </p:cNvGraphicFramePr>
          <p:nvPr/>
        </p:nvGraphicFramePr>
        <p:xfrm>
          <a:off x="573088" y="4983163"/>
          <a:ext cx="4584700" cy="698500"/>
        </p:xfrm>
        <a:graphic>
          <a:graphicData uri="http://schemas.openxmlformats.org/presentationml/2006/ole">
            <p:oleObj spid="_x0000_s258054" name="Equation" r:id="rId5" imgW="4584600" imgH="698400" progId="Equation.DSMT4">
              <p:embed/>
            </p:oleObj>
          </a:graphicData>
        </a:graphic>
      </p:graphicFrame>
      <p:graphicFrame>
        <p:nvGraphicFramePr>
          <p:cNvPr id="258056" name="Object 8"/>
          <p:cNvGraphicFramePr>
            <a:graphicFrameLocks noChangeAspect="1"/>
          </p:cNvGraphicFramePr>
          <p:nvPr/>
        </p:nvGraphicFramePr>
        <p:xfrm>
          <a:off x="5735638" y="2740025"/>
          <a:ext cx="2070100" cy="698500"/>
        </p:xfrm>
        <a:graphic>
          <a:graphicData uri="http://schemas.openxmlformats.org/presentationml/2006/ole">
            <p:oleObj spid="_x0000_s258056" name="Equation" r:id="rId6" imgW="2070000" imgH="698400" progId="Equation.DSMT4">
              <p:embed/>
            </p:oleObj>
          </a:graphicData>
        </a:graphic>
      </p:graphicFrame>
      <p:graphicFrame>
        <p:nvGraphicFramePr>
          <p:cNvPr id="258057" name="Object 9"/>
          <p:cNvGraphicFramePr>
            <a:graphicFrameLocks noChangeAspect="1"/>
          </p:cNvGraphicFramePr>
          <p:nvPr/>
        </p:nvGraphicFramePr>
        <p:xfrm>
          <a:off x="415925" y="2654300"/>
          <a:ext cx="4125913" cy="392113"/>
        </p:xfrm>
        <a:graphic>
          <a:graphicData uri="http://schemas.openxmlformats.org/presentationml/2006/ole">
            <p:oleObj spid="_x0000_s258057" name="Equation" r:id="rId7" imgW="4114800" imgH="393480" progId="Equation.DSMT4">
              <p:embed/>
            </p:oleObj>
          </a:graphicData>
        </a:graphic>
      </p:graphicFrame>
      <p:graphicFrame>
        <p:nvGraphicFramePr>
          <p:cNvPr id="258058" name="Object 10"/>
          <p:cNvGraphicFramePr>
            <a:graphicFrameLocks noChangeAspect="1"/>
          </p:cNvGraphicFramePr>
          <p:nvPr/>
        </p:nvGraphicFramePr>
        <p:xfrm>
          <a:off x="412750" y="3279775"/>
          <a:ext cx="4673600" cy="469900"/>
        </p:xfrm>
        <a:graphic>
          <a:graphicData uri="http://schemas.openxmlformats.org/presentationml/2006/ole">
            <p:oleObj spid="_x0000_s258058" name="Equation" r:id="rId8" imgW="4660560" imgH="469800" progId="Equation.DSMT4">
              <p:embed/>
            </p:oleObj>
          </a:graphicData>
        </a:graphic>
      </p:graphicFrame>
      <p:graphicFrame>
        <p:nvGraphicFramePr>
          <p:cNvPr id="258059" name="Object 11"/>
          <p:cNvGraphicFramePr>
            <a:graphicFrameLocks noChangeAspect="1"/>
          </p:cNvGraphicFramePr>
          <p:nvPr/>
        </p:nvGraphicFramePr>
        <p:xfrm>
          <a:off x="393700" y="4211638"/>
          <a:ext cx="1130300" cy="228600"/>
        </p:xfrm>
        <a:graphic>
          <a:graphicData uri="http://schemas.openxmlformats.org/presentationml/2006/ole">
            <p:oleObj spid="_x0000_s258059" name="Equation" r:id="rId9" imgW="1130040" imgH="228600" progId="Equation.DSMT4">
              <p:embed/>
            </p:oleObj>
          </a:graphicData>
        </a:graphic>
      </p:graphicFrame>
      <p:graphicFrame>
        <p:nvGraphicFramePr>
          <p:cNvPr id="258060" name="Object 12"/>
          <p:cNvGraphicFramePr>
            <a:graphicFrameLocks noChangeAspect="1"/>
          </p:cNvGraphicFramePr>
          <p:nvPr/>
        </p:nvGraphicFramePr>
        <p:xfrm>
          <a:off x="625475" y="6078538"/>
          <a:ext cx="1689100" cy="381000"/>
        </p:xfrm>
        <a:graphic>
          <a:graphicData uri="http://schemas.openxmlformats.org/presentationml/2006/ole">
            <p:oleObj spid="_x0000_s258060" name="Equation" r:id="rId10" imgW="1688760" imgH="380880" progId="Equation.DSMT4">
              <p:embed/>
            </p:oleObj>
          </a:graphicData>
        </a:graphic>
      </p:graphicFrame>
      <p:graphicFrame>
        <p:nvGraphicFramePr>
          <p:cNvPr id="258061" name="Object 13"/>
          <p:cNvGraphicFramePr>
            <a:graphicFrameLocks noChangeAspect="1"/>
          </p:cNvGraphicFramePr>
          <p:nvPr/>
        </p:nvGraphicFramePr>
        <p:xfrm>
          <a:off x="2533650" y="3941763"/>
          <a:ext cx="2565400" cy="698500"/>
        </p:xfrm>
        <a:graphic>
          <a:graphicData uri="http://schemas.openxmlformats.org/presentationml/2006/ole">
            <p:oleObj spid="_x0000_s258061" name="Equation" r:id="rId11" imgW="2565360" imgH="698400" progId="Equation.DSMT4">
              <p:embed/>
            </p:oleObj>
          </a:graphicData>
        </a:graphic>
      </p:graphicFrame>
      <p:sp>
        <p:nvSpPr>
          <p:cNvPr id="258062" name="AutoShape 14">
            <a:hlinkClick r:id="rId12" action="ppaction://hlinksldjump" highlightClick="1"/>
          </p:cNvPr>
          <p:cNvSpPr>
            <a:spLocks noChangeArrowheads="1"/>
          </p:cNvSpPr>
          <p:nvPr/>
        </p:nvSpPr>
        <p:spPr bwMode="auto">
          <a:xfrm>
            <a:off x="8447088" y="6334125"/>
            <a:ext cx="696912" cy="523875"/>
          </a:xfrm>
          <a:prstGeom prst="actionButtonReturn">
            <a:avLst/>
          </a:prstGeom>
          <a:noFill/>
          <a:ln w="12700">
            <a:solidFill>
              <a:schemeClr val="folHlink"/>
            </a:solidFill>
            <a:miter lim="800000"/>
            <a:headEnd type="none" w="lg" len="med"/>
            <a:tailEnd type="none" w="lg" len="med"/>
          </a:ln>
          <a:effectLst/>
        </p:spPr>
        <p:txBody>
          <a:bodyPr anchor="ctr">
            <a:spAutoFit/>
          </a:bodyPr>
          <a:lstStyle/>
          <a:p>
            <a:pPr algn="ctr"/>
            <a:endParaRPr lang="en-US" sz="24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805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805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5805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5805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5805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5806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5805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5806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499"/>
                                          </p:stCondLst>
                                        </p:cTn>
                                        <p:tgtEl>
                                          <p:spTgt spid="2580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8062" grpId="0" animBg="1" autoUpdateAnimBg="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9860" name="Picture 4"/>
          <p:cNvPicPr>
            <a:picLocks noChangeAspect="1" noChangeArrowheads="1"/>
          </p:cNvPicPr>
          <p:nvPr/>
        </p:nvPicPr>
        <p:blipFill>
          <a:blip r:embed="rId3" cstate="print"/>
          <a:srcRect/>
          <a:stretch>
            <a:fillRect/>
          </a:stretch>
        </p:blipFill>
        <p:spPr bwMode="auto">
          <a:xfrm>
            <a:off x="298450" y="0"/>
            <a:ext cx="8515350" cy="6859588"/>
          </a:xfrm>
          <a:prstGeom prst="rect">
            <a:avLst/>
          </a:prstGeom>
          <a:noFill/>
          <a:ln w="12700">
            <a:noFill/>
            <a:miter lim="800000"/>
            <a:headEnd type="none" w="lg" len="med"/>
            <a:tailEnd type="none" w="lg" len="med"/>
          </a:ln>
          <a:effectLst/>
        </p:spPr>
      </p:pic>
      <p:sp>
        <p:nvSpPr>
          <p:cNvPr id="249858" name="Rectangle 2"/>
          <p:cNvSpPr>
            <a:spLocks noGrp="1" noChangeArrowheads="1"/>
          </p:cNvSpPr>
          <p:nvPr>
            <p:ph type="title"/>
          </p:nvPr>
        </p:nvSpPr>
        <p:spPr>
          <a:effectLst/>
        </p:spPr>
        <p:txBody>
          <a:bodyPr/>
          <a:lstStyle/>
          <a:p>
            <a:r>
              <a:rPr lang="en-US"/>
              <a:t>Grand Coulee Dam</a:t>
            </a:r>
          </a:p>
        </p:txBody>
      </p:sp>
      <p:sp>
        <p:nvSpPr>
          <p:cNvPr id="249861" name="Rectangle 5">
            <a:hlinkClick r:id="rId4"/>
          </p:cNvPr>
          <p:cNvSpPr>
            <a:spLocks noChangeArrowheads="1"/>
          </p:cNvSpPr>
          <p:nvPr/>
        </p:nvSpPr>
        <p:spPr bwMode="auto">
          <a:xfrm>
            <a:off x="1484313" y="6105525"/>
            <a:ext cx="6986587" cy="457200"/>
          </a:xfrm>
          <a:prstGeom prst="rect">
            <a:avLst/>
          </a:prstGeom>
          <a:noFill/>
          <a:ln w="12700">
            <a:noFill/>
            <a:miter lim="800000"/>
            <a:headEnd type="none" w="lg" len="med"/>
            <a:tailEnd type="none" w="lg" len="med"/>
          </a:ln>
          <a:effectLst/>
        </p:spPr>
        <p:txBody>
          <a:bodyPr wrap="none" anchor="ctr">
            <a:spAutoFit/>
          </a:bodyPr>
          <a:lstStyle/>
          <a:p>
            <a:pPr algn="ctr"/>
            <a:r>
              <a:rPr lang="en-US" sz="2400"/>
              <a:t>http://users.owt.com/chubbard/gcdam/html/gallery.html</a:t>
            </a: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834" name="Rectangle 2"/>
          <p:cNvSpPr>
            <a:spLocks noGrp="1" noChangeArrowheads="1"/>
          </p:cNvSpPr>
          <p:nvPr>
            <p:ph type="title"/>
          </p:nvPr>
        </p:nvSpPr>
        <p:spPr>
          <a:effectLst/>
        </p:spPr>
        <p:txBody>
          <a:bodyPr/>
          <a:lstStyle/>
          <a:p>
            <a:r>
              <a:rPr lang="en-US" sz="4000"/>
              <a:t>Columbia Basin Project</a:t>
            </a:r>
          </a:p>
        </p:txBody>
      </p:sp>
      <p:sp>
        <p:nvSpPr>
          <p:cNvPr id="248835" name="Rectangle 3"/>
          <p:cNvSpPr>
            <a:spLocks noGrp="1" noChangeArrowheads="1"/>
          </p:cNvSpPr>
          <p:nvPr>
            <p:ph type="body" idx="1"/>
          </p:nvPr>
        </p:nvSpPr>
        <p:spPr/>
        <p:txBody>
          <a:bodyPr/>
          <a:lstStyle/>
          <a:p>
            <a:r>
              <a:rPr lang="en-US" sz="2800"/>
              <a:t>The Columbia Basin Project is a major water resource development in central Washington State with Grand Coulee Dam as the project's primary feature. Water stored behind Grand Coulee Dam is lifted by giant pumps into the Banks Lake Feeder Canal and then into Banks Lake. The water stored in Banks Lake is used to irrigate 0.5 million acres of land stretching 125 miles from Grand Coulee Dam. </a:t>
            </a:r>
          </a:p>
          <a:p>
            <a:endParaRPr lang="en-US" sz="2800"/>
          </a:p>
          <a:p>
            <a:endParaRPr lang="en-US"/>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Rectangle 2"/>
          <p:cNvSpPr>
            <a:spLocks noGrp="1" noChangeArrowheads="1"/>
          </p:cNvSpPr>
          <p:nvPr>
            <p:ph type="title"/>
          </p:nvPr>
        </p:nvSpPr>
        <p:spPr>
          <a:effectLst/>
        </p:spPr>
        <p:txBody>
          <a:bodyPr/>
          <a:lstStyle/>
          <a:p>
            <a:r>
              <a:rPr lang="en-US"/>
              <a:t>Pumps</a:t>
            </a:r>
          </a:p>
        </p:txBody>
      </p:sp>
      <p:sp>
        <p:nvSpPr>
          <p:cNvPr id="242691" name="Rectangle 3"/>
          <p:cNvSpPr>
            <a:spLocks noGrp="1" noChangeArrowheads="1"/>
          </p:cNvSpPr>
          <p:nvPr>
            <p:ph type="body" idx="1"/>
          </p:nvPr>
        </p:nvSpPr>
        <p:spPr>
          <a:xfrm>
            <a:off x="328613" y="1862138"/>
            <a:ext cx="8450262" cy="4764087"/>
          </a:xfrm>
        </p:spPr>
        <p:txBody>
          <a:bodyPr/>
          <a:lstStyle/>
          <a:p>
            <a:pPr>
              <a:lnSpc>
                <a:spcPct val="90000"/>
              </a:lnSpc>
              <a:spcBef>
                <a:spcPts val="500"/>
              </a:spcBef>
              <a:spcAft>
                <a:spcPts val="500"/>
              </a:spcAft>
            </a:pPr>
            <a:r>
              <a:rPr lang="en-US" sz="2400"/>
              <a:t>At the time of original construction the pumping plant contained six 65,000 horsepower pumps. Beginning in 1973 the pump bay was doubled in length to the south and six 67,500 horsepower pump/generators were added. </a:t>
            </a:r>
          </a:p>
          <a:p>
            <a:pPr>
              <a:lnSpc>
                <a:spcPct val="90000"/>
              </a:lnSpc>
              <a:spcBef>
                <a:spcPts val="500"/>
              </a:spcBef>
              <a:spcAft>
                <a:spcPts val="500"/>
              </a:spcAft>
            </a:pPr>
            <a:r>
              <a:rPr lang="en-US" sz="2400"/>
              <a:t>Each pump lifts water from Lake Roosevelt up through a 12 foot diameter discharge pipe to the feeder canal above. </a:t>
            </a:r>
          </a:p>
          <a:p>
            <a:pPr>
              <a:lnSpc>
                <a:spcPct val="90000"/>
              </a:lnSpc>
              <a:spcBef>
                <a:spcPts val="500"/>
              </a:spcBef>
              <a:spcAft>
                <a:spcPts val="500"/>
              </a:spcAft>
            </a:pPr>
            <a:r>
              <a:rPr lang="en-US" sz="2400"/>
              <a:t>The original pumps can supply water to the feeder canal at a rate of 1,600 cubic feet of water a second while the newer units can supply 2,000 cubic feet of water a second. </a:t>
            </a:r>
          </a:p>
          <a:p>
            <a:pPr>
              <a:lnSpc>
                <a:spcPct val="90000"/>
              </a:lnSpc>
              <a:spcBef>
                <a:spcPts val="500"/>
              </a:spcBef>
              <a:spcAft>
                <a:spcPts val="500"/>
              </a:spcAft>
            </a:pPr>
            <a:r>
              <a:rPr lang="en-US" sz="2400"/>
              <a:t>The new pumps are reversible and each pump can produce 50 megawatts of electrical power. </a:t>
            </a:r>
          </a:p>
          <a:p>
            <a:pPr>
              <a:lnSpc>
                <a:spcPct val="90000"/>
              </a:lnSpc>
            </a:pPr>
            <a:endParaRPr lang="en-US" sz="2400"/>
          </a:p>
        </p:txBody>
      </p:sp>
      <p:sp>
        <p:nvSpPr>
          <p:cNvPr id="242692" name="Text Box 4"/>
          <p:cNvSpPr txBox="1">
            <a:spLocks noChangeArrowheads="1"/>
          </p:cNvSpPr>
          <p:nvPr/>
        </p:nvSpPr>
        <p:spPr bwMode="auto">
          <a:xfrm>
            <a:off x="4692650" y="6115050"/>
            <a:ext cx="3427413" cy="519113"/>
          </a:xfrm>
          <a:prstGeom prst="rect">
            <a:avLst/>
          </a:prstGeom>
          <a:noFill/>
          <a:ln w="12700">
            <a:noFill/>
            <a:miter lim="800000"/>
            <a:headEnd type="none" w="lg" len="med"/>
            <a:tailEnd type="none" w="lg" len="med"/>
          </a:ln>
          <a:effectLst/>
        </p:spPr>
        <p:txBody>
          <a:bodyPr wrap="none">
            <a:spAutoFit/>
          </a:bodyPr>
          <a:lstStyle/>
          <a:p>
            <a:r>
              <a:rPr lang="en-US"/>
              <a:t>Total flow=21000 ft</a:t>
            </a:r>
            <a:r>
              <a:rPr lang="en-US" baseline="30000"/>
              <a:t>3</a:t>
            </a:r>
            <a:r>
              <a:rPr lang="en-US"/>
              <a:t>/s</a:t>
            </a:r>
          </a:p>
        </p:txBody>
      </p:sp>
      <p:sp>
        <p:nvSpPr>
          <p:cNvPr id="242693" name="Text Box 5"/>
          <p:cNvSpPr txBox="1">
            <a:spLocks noChangeArrowheads="1"/>
          </p:cNvSpPr>
          <p:nvPr/>
        </p:nvSpPr>
        <p:spPr bwMode="auto">
          <a:xfrm>
            <a:off x="808038" y="6115050"/>
            <a:ext cx="2520950" cy="519113"/>
          </a:xfrm>
          <a:prstGeom prst="rect">
            <a:avLst/>
          </a:prstGeom>
          <a:noFill/>
          <a:ln w="12700">
            <a:noFill/>
            <a:miter lim="800000"/>
            <a:headEnd type="none" w="lg" len="med"/>
            <a:tailEnd type="none" w="lg" len="med"/>
          </a:ln>
          <a:effectLst/>
        </p:spPr>
        <p:txBody>
          <a:bodyPr wrap="none">
            <a:spAutoFit/>
          </a:bodyPr>
          <a:lstStyle/>
          <a:p>
            <a:r>
              <a:rPr lang="en-US"/>
              <a:t>Why reversible?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269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26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2692" grpId="0"/>
      <p:bldP spid="242693"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4498" name="Picture 2"/>
          <p:cNvPicPr>
            <a:picLocks noChangeAspect="1" noChangeArrowheads="1"/>
          </p:cNvPicPr>
          <p:nvPr/>
        </p:nvPicPr>
        <p:blipFill>
          <a:blip r:embed="rId3" cstate="print"/>
          <a:srcRect/>
          <a:stretch>
            <a:fillRect/>
          </a:stretch>
        </p:blipFill>
        <p:spPr bwMode="auto">
          <a:xfrm>
            <a:off x="0" y="500063"/>
            <a:ext cx="9144000" cy="6357937"/>
          </a:xfrm>
          <a:prstGeom prst="rect">
            <a:avLst/>
          </a:prstGeom>
          <a:noFill/>
          <a:ln w="12700">
            <a:noFill/>
            <a:miter lim="800000"/>
            <a:headEnd type="none" w="lg" len="med"/>
            <a:tailEnd type="none" w="lg" len="med"/>
          </a:ln>
          <a:effectLst/>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4" name="Rectangle 2050"/>
          <p:cNvSpPr>
            <a:spLocks noGrp="1" noChangeArrowheads="1"/>
          </p:cNvSpPr>
          <p:nvPr>
            <p:ph type="body" idx="1"/>
          </p:nvPr>
        </p:nvSpPr>
        <p:spPr/>
        <p:txBody>
          <a:bodyPr/>
          <a:lstStyle/>
          <a:p>
            <a:r>
              <a:rPr lang="en-US"/>
              <a:t>Geometric parameters</a:t>
            </a:r>
          </a:p>
          <a:p>
            <a:pPr lvl="1"/>
            <a:r>
              <a:rPr lang="en-US"/>
              <a:t>___________________</a:t>
            </a:r>
          </a:p>
          <a:p>
            <a:pPr lvl="1"/>
            <a:r>
              <a:rPr lang="en-US"/>
              <a:t>___________________</a:t>
            </a:r>
          </a:p>
          <a:p>
            <a:pPr lvl="1"/>
            <a:r>
              <a:rPr lang="en-US"/>
              <a:t>___________________</a:t>
            </a:r>
          </a:p>
          <a:p>
            <a:r>
              <a:rPr lang="en-US"/>
              <a:t>Write the functional relationship</a:t>
            </a:r>
          </a:p>
        </p:txBody>
      </p:sp>
      <p:graphicFrame>
        <p:nvGraphicFramePr>
          <p:cNvPr id="253955" name="Object 2051"/>
          <p:cNvGraphicFramePr>
            <a:graphicFrameLocks noChangeAspect="1"/>
          </p:cNvGraphicFramePr>
          <p:nvPr/>
        </p:nvGraphicFramePr>
        <p:xfrm>
          <a:off x="5943600" y="2365375"/>
          <a:ext cx="889000" cy="825500"/>
        </p:xfrm>
        <a:graphic>
          <a:graphicData uri="http://schemas.openxmlformats.org/presentationml/2006/ole">
            <p:oleObj spid="_x0000_s253955" name="Equation" r:id="rId4" imgW="888840" imgH="825480" progId="Equation.DSMT4">
              <p:embed/>
            </p:oleObj>
          </a:graphicData>
        </a:graphic>
      </p:graphicFrame>
      <p:sp>
        <p:nvSpPr>
          <p:cNvPr id="253956" name="Text Box 2052"/>
          <p:cNvSpPr txBox="1">
            <a:spLocks noChangeArrowheads="1"/>
          </p:cNvSpPr>
          <p:nvPr/>
        </p:nvSpPr>
        <p:spPr bwMode="auto">
          <a:xfrm>
            <a:off x="1547813" y="2552700"/>
            <a:ext cx="2789237" cy="457200"/>
          </a:xfrm>
          <a:prstGeom prst="rect">
            <a:avLst/>
          </a:prstGeom>
          <a:noFill/>
          <a:ln w="12700">
            <a:noFill/>
            <a:miter lim="800000"/>
            <a:headEnd type="none" w="lg" len="med"/>
            <a:tailEnd type="none" w="lg" len="med"/>
          </a:ln>
          <a:effectLst/>
        </p:spPr>
        <p:txBody>
          <a:bodyPr wrap="none" anchor="ctr">
            <a:spAutoFit/>
          </a:bodyPr>
          <a:lstStyle/>
          <a:p>
            <a:r>
              <a:rPr lang="en-US" sz="2400">
                <a:solidFill>
                  <a:schemeClr val="folHlink"/>
                </a:solidFill>
              </a:rPr>
              <a:t>Hydraulic radius (</a:t>
            </a:r>
            <a:r>
              <a:rPr lang="en-US" sz="2400" i="1">
                <a:solidFill>
                  <a:schemeClr val="folHlink"/>
                </a:solidFill>
              </a:rPr>
              <a:t>R</a:t>
            </a:r>
            <a:r>
              <a:rPr lang="en-US" sz="2400" i="1" baseline="-25000">
                <a:solidFill>
                  <a:schemeClr val="folHlink"/>
                </a:solidFill>
              </a:rPr>
              <a:t>h</a:t>
            </a:r>
            <a:r>
              <a:rPr lang="en-US" sz="2400">
                <a:solidFill>
                  <a:schemeClr val="folHlink"/>
                </a:solidFill>
              </a:rPr>
              <a:t>)</a:t>
            </a:r>
          </a:p>
        </p:txBody>
      </p:sp>
      <p:sp>
        <p:nvSpPr>
          <p:cNvPr id="253957" name="Text Box 2053"/>
          <p:cNvSpPr txBox="1">
            <a:spLocks noChangeArrowheads="1"/>
          </p:cNvSpPr>
          <p:nvPr/>
        </p:nvSpPr>
        <p:spPr bwMode="auto">
          <a:xfrm>
            <a:off x="1506538" y="3048000"/>
            <a:ext cx="2398712" cy="457200"/>
          </a:xfrm>
          <a:prstGeom prst="rect">
            <a:avLst/>
          </a:prstGeom>
          <a:noFill/>
          <a:ln w="12700">
            <a:noFill/>
            <a:miter lim="800000"/>
            <a:headEnd type="none" w="lg" len="med"/>
            <a:tailEnd type="none" w="lg" len="med"/>
          </a:ln>
          <a:effectLst/>
        </p:spPr>
        <p:txBody>
          <a:bodyPr wrap="none" anchor="ctr">
            <a:spAutoFit/>
          </a:bodyPr>
          <a:lstStyle/>
          <a:p>
            <a:r>
              <a:rPr lang="en-US" sz="2400">
                <a:solidFill>
                  <a:schemeClr val="folHlink"/>
                </a:solidFill>
              </a:rPr>
              <a:t>Channel length (</a:t>
            </a:r>
            <a:r>
              <a:rPr lang="en-US" sz="2400" i="1">
                <a:solidFill>
                  <a:schemeClr val="folHlink"/>
                </a:solidFill>
              </a:rPr>
              <a:t>l</a:t>
            </a:r>
            <a:r>
              <a:rPr lang="en-US" sz="2400">
                <a:solidFill>
                  <a:schemeClr val="folHlink"/>
                </a:solidFill>
              </a:rPr>
              <a:t>)</a:t>
            </a:r>
          </a:p>
        </p:txBody>
      </p:sp>
      <p:sp>
        <p:nvSpPr>
          <p:cNvPr id="253958" name="Text Box 2054"/>
          <p:cNvSpPr txBox="1">
            <a:spLocks noChangeArrowheads="1"/>
          </p:cNvSpPr>
          <p:nvPr/>
        </p:nvSpPr>
        <p:spPr bwMode="auto">
          <a:xfrm>
            <a:off x="1546225" y="3594100"/>
            <a:ext cx="1935163" cy="457200"/>
          </a:xfrm>
          <a:prstGeom prst="rect">
            <a:avLst/>
          </a:prstGeom>
          <a:noFill/>
          <a:ln w="12700">
            <a:noFill/>
            <a:miter lim="800000"/>
            <a:headEnd type="none" w="lg" len="med"/>
            <a:tailEnd type="none" w="lg" len="med"/>
          </a:ln>
          <a:effectLst/>
        </p:spPr>
        <p:txBody>
          <a:bodyPr wrap="none" anchor="ctr">
            <a:spAutoFit/>
          </a:bodyPr>
          <a:lstStyle/>
          <a:p>
            <a:r>
              <a:rPr lang="en-US" sz="2400">
                <a:solidFill>
                  <a:schemeClr val="folHlink"/>
                </a:solidFill>
              </a:rPr>
              <a:t>Roughness (</a:t>
            </a:r>
            <a:r>
              <a:rPr lang="en-US" sz="2400">
                <a:solidFill>
                  <a:schemeClr val="folHlink"/>
                </a:solidFill>
                <a:latin typeface="Symbol" pitchFamily="18" charset="2"/>
              </a:rPr>
              <a:t>e</a:t>
            </a:r>
            <a:r>
              <a:rPr lang="en-US" sz="2400">
                <a:solidFill>
                  <a:schemeClr val="folHlink"/>
                </a:solidFill>
              </a:rPr>
              <a:t>)</a:t>
            </a:r>
          </a:p>
        </p:txBody>
      </p:sp>
      <p:sp>
        <p:nvSpPr>
          <p:cNvPr id="253959" name="Rectangle 2055"/>
          <p:cNvSpPr>
            <a:spLocks noGrp="1" noChangeArrowheads="1"/>
          </p:cNvSpPr>
          <p:nvPr>
            <p:ph type="title"/>
          </p:nvPr>
        </p:nvSpPr>
        <p:spPr>
          <a:effectLst/>
        </p:spPr>
        <p:txBody>
          <a:bodyPr/>
          <a:lstStyle/>
          <a:p>
            <a:r>
              <a:rPr lang="en-US"/>
              <a:t>Open Conduits:</a:t>
            </a:r>
            <a:br>
              <a:rPr lang="en-US"/>
            </a:br>
            <a:r>
              <a:rPr lang="en-US"/>
              <a:t>Dimensional Analysis</a:t>
            </a:r>
          </a:p>
        </p:txBody>
      </p:sp>
      <p:sp>
        <p:nvSpPr>
          <p:cNvPr id="253960" name="Line 2056"/>
          <p:cNvSpPr>
            <a:spLocks noChangeShapeType="1"/>
          </p:cNvSpPr>
          <p:nvPr/>
        </p:nvSpPr>
        <p:spPr bwMode="auto">
          <a:xfrm flipV="1">
            <a:off x="2281238" y="5218113"/>
            <a:ext cx="330200" cy="571500"/>
          </a:xfrm>
          <a:prstGeom prst="line">
            <a:avLst/>
          </a:prstGeom>
          <a:noFill/>
          <a:ln w="38100">
            <a:solidFill>
              <a:schemeClr val="folHlink"/>
            </a:solidFill>
            <a:round/>
            <a:headEnd type="none" w="lg" len="med"/>
            <a:tailEnd type="none" w="lg" len="med"/>
          </a:ln>
          <a:effectLst/>
        </p:spPr>
        <p:txBody>
          <a:bodyPr wrap="none" anchor="ctr">
            <a:spAutoFit/>
          </a:bodyPr>
          <a:lstStyle/>
          <a:p>
            <a:endParaRPr lang="en-US"/>
          </a:p>
        </p:txBody>
      </p:sp>
      <p:sp>
        <p:nvSpPr>
          <p:cNvPr id="253961" name="Line 2057"/>
          <p:cNvSpPr>
            <a:spLocks noChangeShapeType="1"/>
          </p:cNvSpPr>
          <p:nvPr/>
        </p:nvSpPr>
        <p:spPr bwMode="auto">
          <a:xfrm flipV="1">
            <a:off x="2687638" y="5192713"/>
            <a:ext cx="330200" cy="571500"/>
          </a:xfrm>
          <a:prstGeom prst="line">
            <a:avLst/>
          </a:prstGeom>
          <a:noFill/>
          <a:ln w="38100">
            <a:solidFill>
              <a:schemeClr val="folHlink"/>
            </a:solidFill>
            <a:round/>
            <a:headEnd type="none" w="lg" len="med"/>
            <a:tailEnd type="none" w="lg" len="med"/>
          </a:ln>
          <a:effectLst/>
        </p:spPr>
        <p:txBody>
          <a:bodyPr wrap="none" anchor="ctr">
            <a:spAutoFit/>
          </a:bodyPr>
          <a:lstStyle/>
          <a:p>
            <a:endParaRPr lang="en-US"/>
          </a:p>
        </p:txBody>
      </p:sp>
      <p:sp>
        <p:nvSpPr>
          <p:cNvPr id="253962" name="Line 2058"/>
          <p:cNvSpPr>
            <a:spLocks noChangeShapeType="1"/>
          </p:cNvSpPr>
          <p:nvPr/>
        </p:nvSpPr>
        <p:spPr bwMode="auto">
          <a:xfrm flipV="1">
            <a:off x="1887538" y="5192713"/>
            <a:ext cx="330200" cy="571500"/>
          </a:xfrm>
          <a:prstGeom prst="line">
            <a:avLst/>
          </a:prstGeom>
          <a:noFill/>
          <a:ln w="38100">
            <a:solidFill>
              <a:schemeClr val="folHlink"/>
            </a:solidFill>
            <a:round/>
            <a:headEnd type="none" w="lg" len="med"/>
            <a:tailEnd type="none" w="lg" len="med"/>
          </a:ln>
          <a:effectLst/>
        </p:spPr>
        <p:txBody>
          <a:bodyPr wrap="none" anchor="ctr">
            <a:spAutoFit/>
          </a:bodyPr>
          <a:lstStyle/>
          <a:p>
            <a:endParaRPr lang="en-US"/>
          </a:p>
        </p:txBody>
      </p:sp>
      <p:sp>
        <p:nvSpPr>
          <p:cNvPr id="253964" name="Text Box 2060"/>
          <p:cNvSpPr txBox="1">
            <a:spLocks noChangeArrowheads="1"/>
          </p:cNvSpPr>
          <p:nvPr/>
        </p:nvSpPr>
        <p:spPr bwMode="auto">
          <a:xfrm>
            <a:off x="4468813" y="4665663"/>
            <a:ext cx="184150" cy="457200"/>
          </a:xfrm>
          <a:prstGeom prst="rect">
            <a:avLst/>
          </a:prstGeom>
          <a:noFill/>
          <a:ln w="12700">
            <a:noFill/>
            <a:miter lim="800000"/>
            <a:headEnd type="none" w="lg" len="med"/>
            <a:tailEnd type="none" w="lg" len="med"/>
          </a:ln>
          <a:effectLst/>
        </p:spPr>
        <p:txBody>
          <a:bodyPr wrap="none" anchor="ctr">
            <a:spAutoFit/>
          </a:bodyPr>
          <a:lstStyle/>
          <a:p>
            <a:pPr algn="ctr"/>
            <a:endParaRPr lang="en-US" sz="2400"/>
          </a:p>
        </p:txBody>
      </p:sp>
      <p:graphicFrame>
        <p:nvGraphicFramePr>
          <p:cNvPr id="253966" name="Object 2062"/>
          <p:cNvGraphicFramePr>
            <a:graphicFrameLocks noChangeAspect="1"/>
          </p:cNvGraphicFramePr>
          <p:nvPr/>
        </p:nvGraphicFramePr>
        <p:xfrm>
          <a:off x="4543425" y="5761038"/>
          <a:ext cx="1168400" cy="838200"/>
        </p:xfrm>
        <a:graphic>
          <a:graphicData uri="http://schemas.openxmlformats.org/presentationml/2006/ole">
            <p:oleObj spid="_x0000_s253966" name="Equation" r:id="rId5" imgW="1168200" imgH="838080" progId="Equation.DSMT4">
              <p:embed/>
            </p:oleObj>
          </a:graphicData>
        </a:graphic>
      </p:graphicFrame>
      <p:graphicFrame>
        <p:nvGraphicFramePr>
          <p:cNvPr id="253969" name="Object 2065"/>
          <p:cNvGraphicFramePr>
            <a:graphicFrameLocks noChangeAspect="1"/>
          </p:cNvGraphicFramePr>
          <p:nvPr/>
        </p:nvGraphicFramePr>
        <p:xfrm>
          <a:off x="4535488" y="4691063"/>
          <a:ext cx="1193800" cy="787400"/>
        </p:xfrm>
        <a:graphic>
          <a:graphicData uri="http://schemas.openxmlformats.org/presentationml/2006/ole">
            <p:oleObj spid="_x0000_s253969" name="Equation" r:id="rId6" imgW="1193760" imgH="787320" progId="Equation.DSMT4">
              <p:embed/>
            </p:oleObj>
          </a:graphicData>
        </a:graphic>
      </p:graphicFrame>
      <p:sp>
        <p:nvSpPr>
          <p:cNvPr id="253971" name="Text Box 2067"/>
          <p:cNvSpPr txBox="1">
            <a:spLocks noChangeArrowheads="1"/>
          </p:cNvSpPr>
          <p:nvPr/>
        </p:nvSpPr>
        <p:spPr bwMode="auto">
          <a:xfrm>
            <a:off x="1878013" y="6035675"/>
            <a:ext cx="2151062" cy="519113"/>
          </a:xfrm>
          <a:prstGeom prst="rect">
            <a:avLst/>
          </a:prstGeom>
          <a:noFill/>
          <a:ln w="12700">
            <a:noFill/>
            <a:miter lim="800000"/>
            <a:headEnd type="none" w="lg" len="med"/>
            <a:tailEnd type="none" w="lg" len="med"/>
          </a:ln>
          <a:effectLst/>
        </p:spPr>
        <p:txBody>
          <a:bodyPr wrap="none">
            <a:spAutoFit/>
          </a:bodyPr>
          <a:lstStyle/>
          <a:p>
            <a:r>
              <a:rPr lang="en-US">
                <a:solidFill>
                  <a:schemeClr val="folHlink"/>
                </a:solidFill>
              </a:rPr>
              <a:t>Uniform flow</a:t>
            </a:r>
          </a:p>
        </p:txBody>
      </p:sp>
      <p:sp>
        <p:nvSpPr>
          <p:cNvPr id="253972" name="Line 2068"/>
          <p:cNvSpPr>
            <a:spLocks noChangeShapeType="1"/>
          </p:cNvSpPr>
          <p:nvPr/>
        </p:nvSpPr>
        <p:spPr bwMode="auto">
          <a:xfrm>
            <a:off x="2047875" y="6503988"/>
            <a:ext cx="18288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3973" name="Line 2069"/>
          <p:cNvSpPr>
            <a:spLocks noChangeShapeType="1"/>
          </p:cNvSpPr>
          <p:nvPr/>
        </p:nvSpPr>
        <p:spPr bwMode="auto">
          <a:xfrm>
            <a:off x="5976938" y="6135688"/>
            <a:ext cx="2212975"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253974" name="Text Box 2070"/>
          <p:cNvSpPr txBox="1">
            <a:spLocks noChangeArrowheads="1"/>
          </p:cNvSpPr>
          <p:nvPr/>
        </p:nvSpPr>
        <p:spPr bwMode="auto">
          <a:xfrm>
            <a:off x="5892800" y="5611813"/>
            <a:ext cx="2344738" cy="519112"/>
          </a:xfrm>
          <a:prstGeom prst="rect">
            <a:avLst/>
          </a:prstGeom>
          <a:noFill/>
          <a:ln w="12700">
            <a:noFill/>
            <a:miter lim="800000"/>
            <a:headEnd type="none" w="lg" len="med"/>
            <a:tailEnd type="none" w="lg" len="med"/>
          </a:ln>
          <a:effectLst/>
        </p:spPr>
        <p:txBody>
          <a:bodyPr wrap="none">
            <a:spAutoFit/>
          </a:bodyPr>
          <a:lstStyle/>
          <a:p>
            <a:r>
              <a:rPr lang="en-US">
                <a:solidFill>
                  <a:schemeClr val="folHlink"/>
                </a:solidFill>
              </a:rPr>
              <a:t>Kinetic Energy</a:t>
            </a:r>
          </a:p>
        </p:txBody>
      </p:sp>
      <p:sp>
        <p:nvSpPr>
          <p:cNvPr id="253975" name="Text Box 2071"/>
          <p:cNvSpPr txBox="1">
            <a:spLocks noChangeArrowheads="1"/>
          </p:cNvSpPr>
          <p:nvPr/>
        </p:nvSpPr>
        <p:spPr bwMode="auto">
          <a:xfrm>
            <a:off x="5907088" y="6091238"/>
            <a:ext cx="2562225" cy="519112"/>
          </a:xfrm>
          <a:prstGeom prst="rect">
            <a:avLst/>
          </a:prstGeom>
          <a:noFill/>
          <a:ln w="12700">
            <a:noFill/>
            <a:miter lim="800000"/>
            <a:headEnd type="none" w="lg" len="med"/>
            <a:tailEnd type="none" w="lg" len="med"/>
          </a:ln>
          <a:effectLst/>
        </p:spPr>
        <p:txBody>
          <a:bodyPr wrap="none">
            <a:spAutoFit/>
          </a:bodyPr>
          <a:lstStyle/>
          <a:p>
            <a:r>
              <a:rPr lang="en-US">
                <a:solidFill>
                  <a:schemeClr val="folHlink"/>
                </a:solidFill>
              </a:rPr>
              <a:t>Potential Energy</a:t>
            </a:r>
          </a:p>
        </p:txBody>
      </p:sp>
      <p:cxnSp>
        <p:nvCxnSpPr>
          <p:cNvPr id="253976" name="AutoShape 2072"/>
          <p:cNvCxnSpPr>
            <a:cxnSpLocks noChangeShapeType="1"/>
            <a:stCxn id="253971" idx="1"/>
            <a:endCxn id="253962" idx="0"/>
          </p:cNvCxnSpPr>
          <p:nvPr/>
        </p:nvCxnSpPr>
        <p:spPr bwMode="auto">
          <a:xfrm rot="10800000" flipH="1">
            <a:off x="1878013" y="5783263"/>
            <a:ext cx="9525" cy="512762"/>
          </a:xfrm>
          <a:prstGeom prst="curvedConnector4">
            <a:avLst>
              <a:gd name="adj1" fmla="val -2400000"/>
              <a:gd name="adj2" fmla="val 77088"/>
            </a:avLst>
          </a:prstGeom>
          <a:noFill/>
          <a:ln w="12700">
            <a:solidFill>
              <a:schemeClr val="tx1"/>
            </a:solidFill>
            <a:round/>
            <a:headEnd type="none" w="lg" len="med"/>
            <a:tailEnd type="triangle" w="lg" len="med"/>
          </a:ln>
          <a:effectLst/>
        </p:spPr>
      </p:cxnSp>
      <p:graphicFrame>
        <p:nvGraphicFramePr>
          <p:cNvPr id="253963" name="Object 2059"/>
          <p:cNvGraphicFramePr>
            <a:graphicFrameLocks noChangeAspect="1"/>
          </p:cNvGraphicFramePr>
          <p:nvPr/>
        </p:nvGraphicFramePr>
        <p:xfrm>
          <a:off x="403225" y="5027613"/>
          <a:ext cx="3746500" cy="912812"/>
        </p:xfrm>
        <a:graphic>
          <a:graphicData uri="http://schemas.openxmlformats.org/presentationml/2006/ole">
            <p:oleObj spid="_x0000_s253963" name="Equation" r:id="rId7" imgW="3746160" imgH="914400" progId="Equation.DSMT4">
              <p:embed/>
            </p:oleObj>
          </a:graphicData>
        </a:graphic>
      </p:graphicFrame>
      <p:sp>
        <p:nvSpPr>
          <p:cNvPr id="253977" name="Line 2073"/>
          <p:cNvSpPr>
            <a:spLocks noChangeShapeType="1"/>
          </p:cNvSpPr>
          <p:nvPr/>
        </p:nvSpPr>
        <p:spPr bwMode="auto">
          <a:xfrm>
            <a:off x="436563" y="5921375"/>
            <a:ext cx="368458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5395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53957">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53958">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499"/>
                                          </p:stCondLst>
                                        </p:cTn>
                                        <p:tgtEl>
                                          <p:spTgt spid="25396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25396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25396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25396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253971">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499"/>
                                          </p:stCondLst>
                                        </p:cTn>
                                        <p:tgtEl>
                                          <p:spTgt spid="253974">
                                            <p:txEl>
                                              <p:pRg st="0" end="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499"/>
                                          </p:stCondLst>
                                        </p:cTn>
                                        <p:tgtEl>
                                          <p:spTgt spid="25397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3956" grpId="0" build="p" autoUpdateAnimBg="0"/>
      <p:bldP spid="253957" grpId="0" build="p" autoUpdateAnimBg="0"/>
      <p:bldP spid="253958" grpId="0" build="p" autoUpdateAnimBg="0"/>
      <p:bldP spid="253960" grpId="0" animBg="1"/>
      <p:bldP spid="253961" grpId="0" animBg="1"/>
      <p:bldP spid="253962" grpId="0" animBg="1"/>
      <p:bldP spid="253971" grpId="0" build="p" autoUpdateAnimBg="0"/>
      <p:bldP spid="253974" grpId="0" build="p" autoUpdateAnimBg="0"/>
      <p:bldP spid="253975" grpId="0" build="p" autoUpdateAnimBg="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2452" name="Picture 4"/>
          <p:cNvPicPr>
            <a:picLocks noChangeAspect="1" noChangeArrowheads="1"/>
          </p:cNvPicPr>
          <p:nvPr/>
        </p:nvPicPr>
        <p:blipFill>
          <a:blip r:embed="rId3" cstate="print"/>
          <a:srcRect/>
          <a:stretch>
            <a:fillRect/>
          </a:stretch>
        </p:blipFill>
        <p:spPr bwMode="auto">
          <a:xfrm>
            <a:off x="0" y="554038"/>
            <a:ext cx="9144000" cy="6303962"/>
          </a:xfrm>
          <a:prstGeom prst="rect">
            <a:avLst/>
          </a:prstGeom>
          <a:noFill/>
          <a:ln w="12700">
            <a:noFill/>
            <a:miter lim="800000"/>
            <a:headEnd type="none" w="lg" len="med"/>
            <a:tailEnd type="none" w="lg" len="med"/>
          </a:ln>
          <a:effectLst/>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740" name="Rectangle 4"/>
          <p:cNvSpPr>
            <a:spLocks noGrp="1" noChangeArrowheads="1"/>
          </p:cNvSpPr>
          <p:nvPr>
            <p:ph type="title"/>
          </p:nvPr>
        </p:nvSpPr>
        <p:spPr>
          <a:effectLst/>
        </p:spPr>
        <p:txBody>
          <a:bodyPr/>
          <a:lstStyle/>
          <a:p>
            <a:r>
              <a:rPr lang="en-US"/>
              <a:t>Grand Coulee Feeder Canal</a:t>
            </a:r>
          </a:p>
        </p:txBody>
      </p:sp>
      <p:sp>
        <p:nvSpPr>
          <p:cNvPr id="244741" name="Rectangle 5"/>
          <p:cNvSpPr>
            <a:spLocks noGrp="1" noChangeArrowheads="1"/>
          </p:cNvSpPr>
          <p:nvPr>
            <p:ph type="body" idx="1"/>
          </p:nvPr>
        </p:nvSpPr>
        <p:spPr/>
        <p:txBody>
          <a:bodyPr/>
          <a:lstStyle/>
          <a:p>
            <a:pPr>
              <a:lnSpc>
                <a:spcPct val="80000"/>
              </a:lnSpc>
            </a:pPr>
            <a:r>
              <a:rPr lang="en-US" sz="2800"/>
              <a:t>The Grand Coulee Feeder Canal is a concrete lined canal which runs from the outlet of the pumping plant discharge tubes to the north end of Banks Lake. </a:t>
            </a:r>
          </a:p>
          <a:p>
            <a:pPr>
              <a:lnSpc>
                <a:spcPct val="80000"/>
              </a:lnSpc>
            </a:pPr>
            <a:r>
              <a:rPr lang="en-US" sz="2800"/>
              <a:t>The original canal was completed in 1951 but has since been widened to accommodate the extra water available from the six new pump/generators added to the pumping plant. </a:t>
            </a:r>
          </a:p>
          <a:p>
            <a:pPr>
              <a:lnSpc>
                <a:spcPct val="80000"/>
              </a:lnSpc>
            </a:pPr>
            <a:r>
              <a:rPr lang="en-US" sz="2800"/>
              <a:t>The canal is 1.8 miles in length, 25 feet deep and 80 feet wide at the base. It has the capacity to carry </a:t>
            </a:r>
            <a:r>
              <a:rPr lang="en-US">
                <a:solidFill>
                  <a:schemeClr val="accent1"/>
                </a:solidFill>
              </a:rPr>
              <a:t>16,000</a:t>
            </a:r>
            <a:r>
              <a:rPr lang="en-US" sz="2800"/>
              <a:t> cubic feet of water per second. </a:t>
            </a: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1316" name="Picture 4"/>
          <p:cNvPicPr>
            <a:picLocks noChangeAspect="1" noChangeArrowheads="1"/>
          </p:cNvPicPr>
          <p:nvPr/>
        </p:nvPicPr>
        <p:blipFill>
          <a:blip r:embed="rId3" cstate="print"/>
          <a:srcRect/>
          <a:stretch>
            <a:fillRect/>
          </a:stretch>
        </p:blipFill>
        <p:spPr bwMode="auto">
          <a:xfrm>
            <a:off x="-22225" y="-41275"/>
            <a:ext cx="9178925" cy="6905625"/>
          </a:xfrm>
          <a:prstGeom prst="rect">
            <a:avLst/>
          </a:prstGeom>
          <a:noFill/>
          <a:ln w="12700">
            <a:noFill/>
            <a:miter lim="800000"/>
            <a:headEnd type="none" w="sm" len="sm"/>
            <a:tailEnd type="none" w="lg" len="med"/>
          </a:ln>
          <a:effectLst/>
        </p:spPr>
      </p:pic>
      <p:sp>
        <p:nvSpPr>
          <p:cNvPr id="141314" name="Rectangle 2"/>
          <p:cNvSpPr>
            <a:spLocks noGrp="1" noChangeArrowheads="1"/>
          </p:cNvSpPr>
          <p:nvPr>
            <p:ph type="title"/>
          </p:nvPr>
        </p:nvSpPr>
        <p:spPr>
          <a:xfrm>
            <a:off x="0" y="0"/>
            <a:ext cx="9144000" cy="1143000"/>
          </a:xfrm>
          <a:effectLst/>
        </p:spPr>
        <p:txBody>
          <a:bodyPr/>
          <a:lstStyle/>
          <a:p>
            <a:r>
              <a:rPr lang="en-US" b="1">
                <a:solidFill>
                  <a:schemeClr val="tx1"/>
                </a:solidFill>
              </a:rPr>
              <a:t>Columbia Basin Irrigation Project</a:t>
            </a:r>
            <a:r>
              <a:rPr lang="en-US">
                <a:solidFill>
                  <a:schemeClr val="tx1"/>
                </a:solidFill>
              </a:rPr>
              <a:t> </a:t>
            </a:r>
          </a:p>
        </p:txBody>
      </p:sp>
      <p:sp>
        <p:nvSpPr>
          <p:cNvPr id="141317" name="AutoShape 5">
            <a:hlinkClick r:id="rId4" highlightClick="1"/>
          </p:cNvPr>
          <p:cNvSpPr>
            <a:spLocks noChangeArrowheads="1"/>
          </p:cNvSpPr>
          <p:nvPr/>
        </p:nvSpPr>
        <p:spPr bwMode="auto">
          <a:xfrm>
            <a:off x="7772400" y="4419600"/>
            <a:ext cx="711200" cy="660400"/>
          </a:xfrm>
          <a:prstGeom prst="actionButtonInformation">
            <a:avLst/>
          </a:prstGeom>
          <a:noFill/>
          <a:ln w="12700">
            <a:solidFill>
              <a:schemeClr val="tx1"/>
            </a:solidFill>
            <a:miter lim="800000"/>
            <a:headEnd type="none" w="sm" len="sm"/>
            <a:tailEnd type="none" w="lg" len="med"/>
          </a:ln>
          <a:effectLst/>
        </p:spPr>
        <p:txBody>
          <a:bodyPr wrap="none" anchor="ctr"/>
          <a:lstStyle/>
          <a:p>
            <a:endParaRPr lang="en-US"/>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10" name="Rectangle 2"/>
          <p:cNvSpPr>
            <a:spLocks noGrp="1" noChangeArrowheads="1"/>
          </p:cNvSpPr>
          <p:nvPr>
            <p:ph type="title"/>
          </p:nvPr>
        </p:nvSpPr>
        <p:spPr>
          <a:effectLst/>
        </p:spPr>
        <p:txBody>
          <a:bodyPr/>
          <a:lstStyle/>
          <a:p>
            <a:r>
              <a:rPr lang="en-US"/>
              <a:t>Unsteady Hydraulics!</a:t>
            </a:r>
          </a:p>
        </p:txBody>
      </p:sp>
      <p:sp>
        <p:nvSpPr>
          <p:cNvPr id="247811" name="Rectangle 3"/>
          <p:cNvSpPr>
            <a:spLocks noGrp="1" noChangeArrowheads="1"/>
          </p:cNvSpPr>
          <p:nvPr>
            <p:ph type="body" idx="1"/>
          </p:nvPr>
        </p:nvSpPr>
        <p:spPr/>
        <p:txBody>
          <a:bodyPr/>
          <a:lstStyle/>
          <a:p>
            <a:r>
              <a:rPr lang="en-US" sz="2800"/>
              <a:t>The base width of the feeder canal was increased from 50 to 80 feet; however, the operating capacity remained at 16,000 cubic feet per second. </a:t>
            </a:r>
          </a:p>
          <a:p>
            <a:r>
              <a:rPr lang="en-US" sz="2800"/>
              <a:t>Water depth was reduced from 25 to about 20 feet to safely accommodate wave action when the water flow is reversed as the pump-generators are changed from pumping to generating and vice-versa.</a:t>
            </a:r>
          </a:p>
          <a:p>
            <a:endParaRPr lang="en-US"/>
          </a:p>
        </p:txBody>
      </p:sp>
      <p:sp>
        <p:nvSpPr>
          <p:cNvPr id="247812" name="Text Box 4"/>
          <p:cNvSpPr txBox="1">
            <a:spLocks noChangeArrowheads="1"/>
          </p:cNvSpPr>
          <p:nvPr/>
        </p:nvSpPr>
        <p:spPr bwMode="auto">
          <a:xfrm>
            <a:off x="292100" y="5665788"/>
            <a:ext cx="8428038" cy="519112"/>
          </a:xfrm>
          <a:prstGeom prst="rect">
            <a:avLst/>
          </a:prstGeom>
          <a:noFill/>
          <a:ln w="12700">
            <a:noFill/>
            <a:miter lim="800000"/>
            <a:headEnd type="none" w="lg" len="med"/>
            <a:tailEnd type="none" w="lg" len="med"/>
          </a:ln>
          <a:effectLst/>
        </p:spPr>
        <p:txBody>
          <a:bodyPr wrap="none">
            <a:spAutoFit/>
          </a:bodyPr>
          <a:lstStyle/>
          <a:p>
            <a:r>
              <a:rPr lang="en-US"/>
              <a:t>How can water from in either direction in the same canal?</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78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7812"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22" name="Picture 4098"/>
          <p:cNvPicPr>
            <a:picLocks noChangeAspect="1" noChangeArrowheads="1"/>
          </p:cNvPicPr>
          <p:nvPr/>
        </p:nvPicPr>
        <p:blipFill>
          <a:blip r:embed="rId3" cstate="print"/>
          <a:srcRect/>
          <a:stretch>
            <a:fillRect/>
          </a:stretch>
        </p:blipFill>
        <p:spPr bwMode="auto">
          <a:xfrm>
            <a:off x="0" y="554038"/>
            <a:ext cx="9144000" cy="6303962"/>
          </a:xfrm>
          <a:prstGeom prst="rect">
            <a:avLst/>
          </a:prstGeom>
          <a:noFill/>
          <a:ln w="12700">
            <a:noFill/>
            <a:miter lim="800000"/>
            <a:headEnd type="none" w="lg" len="med"/>
            <a:tailEnd type="none" w="lg" len="med"/>
          </a:ln>
          <a:effectLst/>
        </p:spPr>
      </p:pic>
      <p:sp>
        <p:nvSpPr>
          <p:cNvPr id="235523" name="Rectangle 4099"/>
          <p:cNvSpPr>
            <a:spLocks noGrp="1" noChangeArrowheads="1"/>
          </p:cNvSpPr>
          <p:nvPr>
            <p:ph type="title"/>
          </p:nvPr>
        </p:nvSpPr>
        <p:spPr>
          <a:xfrm>
            <a:off x="685800" y="0"/>
            <a:ext cx="7772400" cy="630238"/>
          </a:xfrm>
          <a:effectLst/>
        </p:spPr>
        <p:txBody>
          <a:bodyPr/>
          <a:lstStyle/>
          <a:p>
            <a:r>
              <a:rPr lang="en-US"/>
              <a:t>Gates</a:t>
            </a: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6546" name="Picture 2"/>
          <p:cNvPicPr>
            <a:picLocks noChangeAspect="1" noChangeArrowheads="1"/>
          </p:cNvPicPr>
          <p:nvPr/>
        </p:nvPicPr>
        <p:blipFill>
          <a:blip r:embed="rId3" cstate="print"/>
          <a:srcRect/>
          <a:stretch>
            <a:fillRect/>
          </a:stretch>
        </p:blipFill>
        <p:spPr bwMode="auto">
          <a:xfrm>
            <a:off x="0" y="509588"/>
            <a:ext cx="9144000" cy="6348412"/>
          </a:xfrm>
          <a:prstGeom prst="rect">
            <a:avLst/>
          </a:prstGeom>
          <a:noFill/>
          <a:ln w="12700">
            <a:noFill/>
            <a:miter lim="800000"/>
            <a:headEnd type="none" w="lg" len="med"/>
            <a:tailEnd type="none" w="lg" len="med"/>
          </a:ln>
          <a:effectLst/>
        </p:spPr>
      </p:pic>
      <p:sp>
        <p:nvSpPr>
          <p:cNvPr id="236547" name="Rectangle 3"/>
          <p:cNvSpPr>
            <a:spLocks noGrp="1" noChangeArrowheads="1"/>
          </p:cNvSpPr>
          <p:nvPr>
            <p:ph type="title"/>
          </p:nvPr>
        </p:nvSpPr>
        <p:spPr>
          <a:effectLst/>
        </p:spPr>
        <p:txBody>
          <a:bodyPr/>
          <a:lstStyle/>
          <a:p>
            <a:r>
              <a:rPr lang="en-US"/>
              <a:t>Gates</a:t>
            </a: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7570" name="Picture 2"/>
          <p:cNvPicPr>
            <a:picLocks noChangeAspect="1" noChangeArrowheads="1"/>
          </p:cNvPicPr>
          <p:nvPr/>
        </p:nvPicPr>
        <p:blipFill>
          <a:blip r:embed="rId3" cstate="print"/>
          <a:srcRect/>
          <a:stretch>
            <a:fillRect/>
          </a:stretch>
        </p:blipFill>
        <p:spPr bwMode="auto">
          <a:xfrm>
            <a:off x="0" y="534988"/>
            <a:ext cx="9144000" cy="6323012"/>
          </a:xfrm>
          <a:prstGeom prst="rect">
            <a:avLst/>
          </a:prstGeom>
          <a:noFill/>
          <a:ln w="12700">
            <a:noFill/>
            <a:miter lim="800000"/>
            <a:headEnd type="none" w="lg" len="med"/>
            <a:tailEnd type="none" w="lg" len="med"/>
          </a:ln>
          <a:effectLst/>
        </p:spPr>
      </p:pic>
      <p:sp>
        <p:nvSpPr>
          <p:cNvPr id="237571" name="Rectangle 3"/>
          <p:cNvSpPr>
            <a:spLocks noGrp="1" noChangeArrowheads="1"/>
          </p:cNvSpPr>
          <p:nvPr>
            <p:ph type="title"/>
          </p:nvPr>
        </p:nvSpPr>
        <p:spPr>
          <a:effectLst/>
        </p:spPr>
        <p:txBody>
          <a:bodyPr/>
          <a:lstStyle/>
          <a:p>
            <a:r>
              <a:rPr lang="en-US"/>
              <a:t>Banks Lake</a:t>
            </a:r>
          </a:p>
        </p:txBody>
      </p:sp>
      <p:sp>
        <p:nvSpPr>
          <p:cNvPr id="237572" name="AutoShape 4">
            <a:hlinkClick r:id="rId4" action="ppaction://hlinksldjump" highlightClick="1"/>
          </p:cNvPr>
          <p:cNvSpPr>
            <a:spLocks noChangeArrowheads="1"/>
          </p:cNvSpPr>
          <p:nvPr/>
        </p:nvSpPr>
        <p:spPr bwMode="auto">
          <a:xfrm>
            <a:off x="8572500" y="6334125"/>
            <a:ext cx="571500" cy="523875"/>
          </a:xfrm>
          <a:prstGeom prst="actionButtonReturn">
            <a:avLst/>
          </a:prstGeom>
          <a:noFill/>
          <a:ln w="12700">
            <a:solidFill>
              <a:schemeClr val="folHlink"/>
            </a:solidFill>
            <a:miter lim="800000"/>
            <a:headEnd type="none" w="lg" len="med"/>
            <a:tailEnd type="none" w="lg" len="med"/>
          </a:ln>
          <a:effectLst/>
        </p:spPr>
        <p:txBody>
          <a:bodyPr wrap="none" anchor="ctr">
            <a:spAutoFit/>
          </a:body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375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757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78" name="Rectangle 2"/>
          <p:cNvSpPr>
            <a:spLocks noGrp="1" noChangeArrowheads="1"/>
          </p:cNvSpPr>
          <p:nvPr>
            <p:ph type="title"/>
          </p:nvPr>
        </p:nvSpPr>
        <p:spPr>
          <a:effectLst/>
        </p:spPr>
        <p:txBody>
          <a:bodyPr/>
          <a:lstStyle/>
          <a:p>
            <a:pPr algn="l"/>
            <a:r>
              <a:rPr lang="en-US"/>
              <a:t>Pressure Coefficient for Open Channel Flow?</a:t>
            </a:r>
          </a:p>
        </p:txBody>
      </p:sp>
      <p:graphicFrame>
        <p:nvGraphicFramePr>
          <p:cNvPr id="254979" name="Object 3"/>
          <p:cNvGraphicFramePr>
            <a:graphicFrameLocks noChangeAspect="1"/>
          </p:cNvGraphicFramePr>
          <p:nvPr/>
        </p:nvGraphicFramePr>
        <p:xfrm>
          <a:off x="922338" y="2133600"/>
          <a:ext cx="1460500" cy="889000"/>
        </p:xfrm>
        <a:graphic>
          <a:graphicData uri="http://schemas.openxmlformats.org/presentationml/2006/ole">
            <p:oleObj spid="_x0000_s254979" name="Equation" r:id="rId4" imgW="1460160" imgH="888840" progId="Equation.DSMT4">
              <p:embed/>
            </p:oleObj>
          </a:graphicData>
        </a:graphic>
      </p:graphicFrame>
      <p:graphicFrame>
        <p:nvGraphicFramePr>
          <p:cNvPr id="254980" name="Object 4"/>
          <p:cNvGraphicFramePr>
            <a:graphicFrameLocks noChangeAspect="1"/>
          </p:cNvGraphicFramePr>
          <p:nvPr/>
        </p:nvGraphicFramePr>
        <p:xfrm>
          <a:off x="153988" y="3524250"/>
          <a:ext cx="2540000" cy="787400"/>
        </p:xfrm>
        <a:graphic>
          <a:graphicData uri="http://schemas.openxmlformats.org/presentationml/2006/ole">
            <p:oleObj spid="_x0000_s254980" name="Equation" r:id="rId5" imgW="2539800" imgH="787320" progId="Equation.DSMT4">
              <p:embed/>
            </p:oleObj>
          </a:graphicData>
        </a:graphic>
      </p:graphicFrame>
      <p:graphicFrame>
        <p:nvGraphicFramePr>
          <p:cNvPr id="254981" name="Object 5"/>
          <p:cNvGraphicFramePr>
            <a:graphicFrameLocks noChangeAspect="1"/>
          </p:cNvGraphicFramePr>
          <p:nvPr/>
        </p:nvGraphicFramePr>
        <p:xfrm>
          <a:off x="884238" y="4762500"/>
          <a:ext cx="1485900" cy="787400"/>
        </p:xfrm>
        <a:graphic>
          <a:graphicData uri="http://schemas.openxmlformats.org/presentationml/2006/ole">
            <p:oleObj spid="_x0000_s254981" name="Equation" r:id="rId6" imgW="1485720" imgH="787320" progId="Equation.DSMT4">
              <p:embed/>
            </p:oleObj>
          </a:graphicData>
        </a:graphic>
      </p:graphicFrame>
      <p:graphicFrame>
        <p:nvGraphicFramePr>
          <p:cNvPr id="254982" name="Object 6"/>
          <p:cNvGraphicFramePr>
            <a:graphicFrameLocks noChangeAspect="1"/>
          </p:cNvGraphicFramePr>
          <p:nvPr/>
        </p:nvGraphicFramePr>
        <p:xfrm>
          <a:off x="7075488" y="3695700"/>
          <a:ext cx="939800" cy="381000"/>
        </p:xfrm>
        <a:graphic>
          <a:graphicData uri="http://schemas.openxmlformats.org/presentationml/2006/ole">
            <p:oleObj spid="_x0000_s254982" name="Equation" r:id="rId7" imgW="939600" imgH="380880" progId="Equation.DSMT4">
              <p:embed/>
            </p:oleObj>
          </a:graphicData>
        </a:graphic>
      </p:graphicFrame>
      <p:graphicFrame>
        <p:nvGraphicFramePr>
          <p:cNvPr id="254983" name="Object 7"/>
          <p:cNvGraphicFramePr>
            <a:graphicFrameLocks noChangeAspect="1"/>
          </p:cNvGraphicFramePr>
          <p:nvPr/>
        </p:nvGraphicFramePr>
        <p:xfrm>
          <a:off x="7100888" y="2152650"/>
          <a:ext cx="1219200" cy="381000"/>
        </p:xfrm>
        <a:graphic>
          <a:graphicData uri="http://schemas.openxmlformats.org/presentationml/2006/ole">
            <p:oleObj spid="_x0000_s254983" name="Equation" r:id="rId8" imgW="1218960" imgH="380880" progId="Equation.DSMT4">
              <p:embed/>
            </p:oleObj>
          </a:graphicData>
        </a:graphic>
      </p:graphicFrame>
      <p:sp>
        <p:nvSpPr>
          <p:cNvPr id="254984" name="Text Box 8"/>
          <p:cNvSpPr txBox="1">
            <a:spLocks noChangeArrowheads="1"/>
          </p:cNvSpPr>
          <p:nvPr/>
        </p:nvSpPr>
        <p:spPr bwMode="auto">
          <a:xfrm>
            <a:off x="2714625" y="2159000"/>
            <a:ext cx="2662238" cy="457200"/>
          </a:xfrm>
          <a:prstGeom prst="rect">
            <a:avLst/>
          </a:prstGeom>
          <a:noFill/>
          <a:ln w="12700">
            <a:noFill/>
            <a:miter lim="800000"/>
            <a:headEnd type="none" w="lg" len="med"/>
            <a:tailEnd type="none" w="lg" len="med"/>
          </a:ln>
          <a:effectLst/>
        </p:spPr>
        <p:txBody>
          <a:bodyPr wrap="none" anchor="ctr">
            <a:spAutoFit/>
          </a:bodyPr>
          <a:lstStyle/>
          <a:p>
            <a:r>
              <a:rPr lang="en-US" sz="2400">
                <a:solidFill>
                  <a:schemeClr val="folHlink"/>
                </a:solidFill>
              </a:rPr>
              <a:t>Pressure Coefficient</a:t>
            </a:r>
          </a:p>
        </p:txBody>
      </p:sp>
      <p:sp>
        <p:nvSpPr>
          <p:cNvPr id="254985" name="Text Box 9"/>
          <p:cNvSpPr txBox="1">
            <a:spLocks noChangeArrowheads="1"/>
          </p:cNvSpPr>
          <p:nvPr/>
        </p:nvSpPr>
        <p:spPr bwMode="auto">
          <a:xfrm>
            <a:off x="2828925" y="3424238"/>
            <a:ext cx="3714750" cy="519112"/>
          </a:xfrm>
          <a:prstGeom prst="rect">
            <a:avLst/>
          </a:prstGeom>
          <a:noFill/>
          <a:ln w="12700">
            <a:noFill/>
            <a:miter lim="800000"/>
            <a:headEnd type="none" w="lg" len="med"/>
            <a:tailEnd type="none" w="lg" len="med"/>
          </a:ln>
          <a:effectLst/>
        </p:spPr>
        <p:txBody>
          <a:bodyPr wrap="none" anchor="ctr">
            <a:spAutoFit/>
          </a:bodyPr>
          <a:lstStyle/>
          <a:p>
            <a:r>
              <a:rPr lang="en-US">
                <a:solidFill>
                  <a:schemeClr val="folHlink"/>
                </a:solidFill>
              </a:rPr>
              <a:t>Mechanical Energy Loss</a:t>
            </a:r>
          </a:p>
        </p:txBody>
      </p:sp>
      <p:sp>
        <p:nvSpPr>
          <p:cNvPr id="254986" name="Text Box 10"/>
          <p:cNvSpPr txBox="1">
            <a:spLocks noChangeArrowheads="1"/>
          </p:cNvSpPr>
          <p:nvPr/>
        </p:nvSpPr>
        <p:spPr bwMode="auto">
          <a:xfrm>
            <a:off x="2740025" y="4800600"/>
            <a:ext cx="3243263" cy="457200"/>
          </a:xfrm>
          <a:prstGeom prst="rect">
            <a:avLst/>
          </a:prstGeom>
          <a:noFill/>
          <a:ln w="12700">
            <a:noFill/>
            <a:miter lim="800000"/>
            <a:headEnd type="none" w="lg" len="med"/>
            <a:tailEnd type="none" w="lg" len="med"/>
          </a:ln>
          <a:effectLst/>
        </p:spPr>
        <p:txBody>
          <a:bodyPr wrap="none" anchor="ctr">
            <a:spAutoFit/>
          </a:bodyPr>
          <a:lstStyle/>
          <a:p>
            <a:r>
              <a:rPr lang="en-US" sz="2400">
                <a:solidFill>
                  <a:schemeClr val="folHlink"/>
                </a:solidFill>
              </a:rPr>
              <a:t>Friction slope coefficient</a:t>
            </a:r>
          </a:p>
        </p:txBody>
      </p:sp>
      <p:sp>
        <p:nvSpPr>
          <p:cNvPr id="254988" name="Line 12"/>
          <p:cNvSpPr>
            <a:spLocks noChangeShapeType="1"/>
          </p:cNvSpPr>
          <p:nvPr/>
        </p:nvSpPr>
        <p:spPr bwMode="auto">
          <a:xfrm>
            <a:off x="2806700" y="2540000"/>
            <a:ext cx="26924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4990" name="Line 14"/>
          <p:cNvSpPr>
            <a:spLocks noChangeShapeType="1"/>
          </p:cNvSpPr>
          <p:nvPr/>
        </p:nvSpPr>
        <p:spPr bwMode="auto">
          <a:xfrm>
            <a:off x="2844800" y="5194300"/>
            <a:ext cx="306070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254991" name="Line 15"/>
          <p:cNvSpPr>
            <a:spLocks noChangeShapeType="1"/>
          </p:cNvSpPr>
          <p:nvPr/>
        </p:nvSpPr>
        <p:spPr bwMode="auto">
          <a:xfrm>
            <a:off x="2921000" y="3911600"/>
            <a:ext cx="3519488"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254992" name="Text Box 16"/>
          <p:cNvSpPr txBox="1">
            <a:spLocks noChangeArrowheads="1"/>
          </p:cNvSpPr>
          <p:nvPr/>
        </p:nvSpPr>
        <p:spPr bwMode="auto">
          <a:xfrm>
            <a:off x="6791325" y="4267200"/>
            <a:ext cx="1866900" cy="457200"/>
          </a:xfrm>
          <a:prstGeom prst="rect">
            <a:avLst/>
          </a:prstGeom>
          <a:noFill/>
          <a:ln w="12700">
            <a:noFill/>
            <a:miter lim="800000"/>
            <a:headEnd type="none" w="lg" len="med"/>
            <a:tailEnd type="none" w="lg" len="med"/>
          </a:ln>
          <a:effectLst/>
        </p:spPr>
        <p:txBody>
          <a:bodyPr wrap="none" anchor="ctr">
            <a:spAutoFit/>
          </a:bodyPr>
          <a:lstStyle/>
          <a:p>
            <a:r>
              <a:rPr lang="en-US" sz="2400">
                <a:solidFill>
                  <a:schemeClr val="folHlink"/>
                </a:solidFill>
              </a:rPr>
              <a:t>Friction slope</a:t>
            </a:r>
          </a:p>
        </p:txBody>
      </p:sp>
      <p:sp>
        <p:nvSpPr>
          <p:cNvPr id="254993" name="Line 17"/>
          <p:cNvSpPr>
            <a:spLocks noChangeShapeType="1"/>
          </p:cNvSpPr>
          <p:nvPr/>
        </p:nvSpPr>
        <p:spPr bwMode="auto">
          <a:xfrm flipV="1">
            <a:off x="7721600" y="3987800"/>
            <a:ext cx="0" cy="342900"/>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254994" name="Line 18"/>
          <p:cNvSpPr>
            <a:spLocks noChangeShapeType="1"/>
          </p:cNvSpPr>
          <p:nvPr/>
        </p:nvSpPr>
        <p:spPr bwMode="auto">
          <a:xfrm>
            <a:off x="6908800" y="4699000"/>
            <a:ext cx="166370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254995" name="Text Box 19"/>
          <p:cNvSpPr txBox="1">
            <a:spLocks noChangeArrowheads="1"/>
          </p:cNvSpPr>
          <p:nvPr/>
        </p:nvSpPr>
        <p:spPr bwMode="auto">
          <a:xfrm>
            <a:off x="539750" y="5697538"/>
            <a:ext cx="8199438" cy="822325"/>
          </a:xfrm>
          <a:prstGeom prst="rect">
            <a:avLst/>
          </a:prstGeom>
          <a:noFill/>
          <a:ln w="12700">
            <a:noFill/>
            <a:miter lim="800000"/>
            <a:headEnd type="none" w="lg" len="med"/>
            <a:tailEnd type="none" w="lg" len="med"/>
          </a:ln>
          <a:effectLst/>
        </p:spPr>
        <p:txBody>
          <a:bodyPr anchor="ctr">
            <a:spAutoFit/>
          </a:bodyPr>
          <a:lstStyle/>
          <a:p>
            <a:r>
              <a:rPr lang="en-US" sz="2400"/>
              <a:t>The friction slope is the slope of the EGL. The friction slope is the same as the bottom slope (</a:t>
            </a:r>
            <a:r>
              <a:rPr lang="en-US" sz="2400" i="1"/>
              <a:t>S</a:t>
            </a:r>
            <a:r>
              <a:rPr lang="en-US" sz="2400" i="1" baseline="-25000"/>
              <a:t>o</a:t>
            </a:r>
            <a:r>
              <a:rPr lang="en-US" sz="2400"/>
              <a:t>) for steady, uniform flow.</a:t>
            </a:r>
          </a:p>
        </p:txBody>
      </p:sp>
      <p:sp>
        <p:nvSpPr>
          <p:cNvPr id="254996" name="Text Box 20"/>
          <p:cNvSpPr txBox="1">
            <a:spLocks noChangeArrowheads="1"/>
          </p:cNvSpPr>
          <p:nvPr/>
        </p:nvSpPr>
        <p:spPr bwMode="auto">
          <a:xfrm>
            <a:off x="2827338" y="3806825"/>
            <a:ext cx="2344737" cy="519113"/>
          </a:xfrm>
          <a:prstGeom prst="rect">
            <a:avLst/>
          </a:prstGeom>
          <a:noFill/>
          <a:ln w="12700">
            <a:noFill/>
            <a:miter lim="800000"/>
            <a:headEnd type="none" w="lg" len="med"/>
            <a:tailEnd type="none" w="lg" len="med"/>
          </a:ln>
          <a:effectLst/>
        </p:spPr>
        <p:txBody>
          <a:bodyPr wrap="none" anchor="ctr">
            <a:spAutoFit/>
          </a:bodyPr>
          <a:lstStyle/>
          <a:p>
            <a:r>
              <a:rPr lang="en-US">
                <a:solidFill>
                  <a:schemeClr val="folHlink"/>
                </a:solidFill>
              </a:rPr>
              <a:t>Kinetic Energy</a:t>
            </a:r>
          </a:p>
        </p:txBody>
      </p:sp>
      <p:graphicFrame>
        <p:nvGraphicFramePr>
          <p:cNvPr id="254997" name="Object 21"/>
          <p:cNvGraphicFramePr>
            <a:graphicFrameLocks noChangeAspect="1"/>
          </p:cNvGraphicFramePr>
          <p:nvPr/>
        </p:nvGraphicFramePr>
        <p:xfrm>
          <a:off x="5808663" y="1000125"/>
          <a:ext cx="3136900" cy="441325"/>
        </p:xfrm>
        <a:graphic>
          <a:graphicData uri="http://schemas.openxmlformats.org/presentationml/2006/ole">
            <p:oleObj spid="_x0000_s254997" name="Equation" r:id="rId9" imgW="3136680" imgH="444240" progId="Equation.DSMT4">
              <p:embed/>
            </p:oleObj>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25497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5498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499"/>
                                          </p:stCondLst>
                                        </p:cTn>
                                        <p:tgtEl>
                                          <p:spTgt spid="25498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499"/>
                                          </p:stCondLst>
                                        </p:cTn>
                                        <p:tgtEl>
                                          <p:spTgt spid="25498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254985">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254996">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499"/>
                                          </p:stCondLst>
                                        </p:cTn>
                                        <p:tgtEl>
                                          <p:spTgt spid="25498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254992">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499"/>
                                          </p:stCondLst>
                                        </p:cTn>
                                        <p:tgtEl>
                                          <p:spTgt spid="25498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499"/>
                                          </p:stCondLst>
                                        </p:cTn>
                                        <p:tgtEl>
                                          <p:spTgt spid="25498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4984" grpId="0" build="p" autoUpdateAnimBg="0"/>
      <p:bldP spid="254985" grpId="0" build="p" autoUpdateAnimBg="0"/>
      <p:bldP spid="254986" grpId="0" build="p" autoUpdateAnimBg="0"/>
      <p:bldP spid="254992" grpId="0" build="p" autoUpdateAnimBg="0"/>
      <p:bldP spid="254996" grpId="0" build="p" autoUpdateAnimBg="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4" name="Line 14"/>
          <p:cNvSpPr>
            <a:spLocks noChangeShapeType="1"/>
          </p:cNvSpPr>
          <p:nvPr/>
        </p:nvSpPr>
        <p:spPr bwMode="auto">
          <a:xfrm flipV="1">
            <a:off x="2446338" y="4367213"/>
            <a:ext cx="330200" cy="571500"/>
          </a:xfrm>
          <a:prstGeom prst="line">
            <a:avLst/>
          </a:prstGeom>
          <a:noFill/>
          <a:ln w="38100">
            <a:solidFill>
              <a:schemeClr val="folHlink"/>
            </a:solidFill>
            <a:round/>
            <a:headEnd type="none" w="lg" len="med"/>
            <a:tailEnd type="none" w="lg" len="med"/>
          </a:ln>
          <a:effectLst/>
        </p:spPr>
        <p:txBody>
          <a:bodyPr wrap="none" anchor="ctr">
            <a:spAutoFit/>
          </a:bodyPr>
          <a:lstStyle/>
          <a:p>
            <a:endParaRPr lang="en-US"/>
          </a:p>
        </p:txBody>
      </p:sp>
      <p:sp>
        <p:nvSpPr>
          <p:cNvPr id="256002" name="Rectangle 2"/>
          <p:cNvSpPr>
            <a:spLocks noGrp="1" noChangeArrowheads="1"/>
          </p:cNvSpPr>
          <p:nvPr>
            <p:ph type="title"/>
          </p:nvPr>
        </p:nvSpPr>
        <p:spPr>
          <a:effectLst/>
        </p:spPr>
        <p:txBody>
          <a:bodyPr/>
          <a:lstStyle/>
          <a:p>
            <a:r>
              <a:rPr lang="en-US"/>
              <a:t>Dimensional Analysis</a:t>
            </a:r>
          </a:p>
        </p:txBody>
      </p:sp>
      <p:graphicFrame>
        <p:nvGraphicFramePr>
          <p:cNvPr id="256003" name="Object 3"/>
          <p:cNvGraphicFramePr>
            <a:graphicFrameLocks noChangeAspect="1"/>
          </p:cNvGraphicFramePr>
          <p:nvPr/>
        </p:nvGraphicFramePr>
        <p:xfrm>
          <a:off x="523875" y="1849438"/>
          <a:ext cx="2616200" cy="914400"/>
        </p:xfrm>
        <a:graphic>
          <a:graphicData uri="http://schemas.openxmlformats.org/presentationml/2006/ole">
            <p:oleObj spid="_x0000_s256003" name="Equation" r:id="rId4" imgW="2616120" imgH="914400" progId="Equation.DSMT4">
              <p:embed/>
            </p:oleObj>
          </a:graphicData>
        </a:graphic>
      </p:graphicFrame>
      <p:graphicFrame>
        <p:nvGraphicFramePr>
          <p:cNvPr id="256004" name="Object 4"/>
          <p:cNvGraphicFramePr>
            <a:graphicFrameLocks noChangeAspect="1"/>
          </p:cNvGraphicFramePr>
          <p:nvPr/>
        </p:nvGraphicFramePr>
        <p:xfrm>
          <a:off x="7258050" y="4225925"/>
          <a:ext cx="1320800" cy="787400"/>
        </p:xfrm>
        <a:graphic>
          <a:graphicData uri="http://schemas.openxmlformats.org/presentationml/2006/ole">
            <p:oleObj spid="_x0000_s256004" name="Equation" r:id="rId5" imgW="1320480" imgH="787320" progId="Equation.DSMT4">
              <p:embed/>
            </p:oleObj>
          </a:graphicData>
        </a:graphic>
      </p:graphicFrame>
      <p:graphicFrame>
        <p:nvGraphicFramePr>
          <p:cNvPr id="256005" name="Object 5"/>
          <p:cNvGraphicFramePr>
            <a:graphicFrameLocks noChangeAspect="1"/>
          </p:cNvGraphicFramePr>
          <p:nvPr/>
        </p:nvGraphicFramePr>
        <p:xfrm>
          <a:off x="568325" y="5254625"/>
          <a:ext cx="1625600" cy="787400"/>
        </p:xfrm>
        <a:graphic>
          <a:graphicData uri="http://schemas.openxmlformats.org/presentationml/2006/ole">
            <p:oleObj spid="_x0000_s256005" name="Equation" r:id="rId6" imgW="1625400" imgH="787320" progId="Equation.DSMT4">
              <p:embed/>
            </p:oleObj>
          </a:graphicData>
        </a:graphic>
      </p:graphicFrame>
      <p:graphicFrame>
        <p:nvGraphicFramePr>
          <p:cNvPr id="256006" name="Object 6"/>
          <p:cNvGraphicFramePr>
            <a:graphicFrameLocks noChangeAspect="1"/>
          </p:cNvGraphicFramePr>
          <p:nvPr/>
        </p:nvGraphicFramePr>
        <p:xfrm>
          <a:off x="3390900" y="5194300"/>
          <a:ext cx="1701800" cy="850900"/>
        </p:xfrm>
        <a:graphic>
          <a:graphicData uri="http://schemas.openxmlformats.org/presentationml/2006/ole">
            <p:oleObj spid="_x0000_s256006" name="Equation" r:id="rId7" imgW="1701720" imgH="850680" progId="Equation.DSMT4">
              <p:embed/>
            </p:oleObj>
          </a:graphicData>
        </a:graphic>
      </p:graphicFrame>
      <p:graphicFrame>
        <p:nvGraphicFramePr>
          <p:cNvPr id="256007" name="Object 7"/>
          <p:cNvGraphicFramePr>
            <a:graphicFrameLocks noChangeAspect="1"/>
          </p:cNvGraphicFramePr>
          <p:nvPr/>
        </p:nvGraphicFramePr>
        <p:xfrm>
          <a:off x="6521450" y="5141913"/>
          <a:ext cx="1955800" cy="850900"/>
        </p:xfrm>
        <a:graphic>
          <a:graphicData uri="http://schemas.openxmlformats.org/presentationml/2006/ole">
            <p:oleObj spid="_x0000_s256007" name="Equation" r:id="rId8" imgW="1955520" imgH="850680" progId="Equation.DSMT4">
              <p:embed/>
            </p:oleObj>
          </a:graphicData>
        </a:graphic>
      </p:graphicFrame>
      <p:graphicFrame>
        <p:nvGraphicFramePr>
          <p:cNvPr id="256008" name="Object 8"/>
          <p:cNvGraphicFramePr>
            <a:graphicFrameLocks noChangeAspect="1"/>
          </p:cNvGraphicFramePr>
          <p:nvPr/>
        </p:nvGraphicFramePr>
        <p:xfrm>
          <a:off x="460375" y="2979738"/>
          <a:ext cx="2514600" cy="914400"/>
        </p:xfrm>
        <a:graphic>
          <a:graphicData uri="http://schemas.openxmlformats.org/presentationml/2006/ole">
            <p:oleObj spid="_x0000_s256008" name="Equation" r:id="rId9" imgW="2514600" imgH="914400" progId="Equation.DSMT4">
              <p:embed/>
            </p:oleObj>
          </a:graphicData>
        </a:graphic>
      </p:graphicFrame>
      <p:sp>
        <p:nvSpPr>
          <p:cNvPr id="256009" name="Text Box 9"/>
          <p:cNvSpPr txBox="1">
            <a:spLocks noChangeArrowheads="1"/>
          </p:cNvSpPr>
          <p:nvPr/>
        </p:nvSpPr>
        <p:spPr bwMode="auto">
          <a:xfrm>
            <a:off x="3721100" y="3195638"/>
            <a:ext cx="3860800" cy="457200"/>
          </a:xfrm>
          <a:prstGeom prst="rect">
            <a:avLst/>
          </a:prstGeom>
          <a:noFill/>
          <a:ln w="12700">
            <a:noFill/>
            <a:miter lim="800000"/>
            <a:headEnd type="none" w="lg" len="med"/>
            <a:tailEnd type="none" w="lg" len="med"/>
          </a:ln>
          <a:effectLst/>
        </p:spPr>
        <p:txBody>
          <a:bodyPr wrap="none" anchor="ctr">
            <a:spAutoFit/>
          </a:bodyPr>
          <a:lstStyle/>
          <a:p>
            <a:r>
              <a:rPr lang="en-US" sz="2400">
                <a:solidFill>
                  <a:schemeClr val="folHlink"/>
                </a:solidFill>
              </a:rPr>
              <a:t>Head loss </a:t>
            </a:r>
            <a:r>
              <a:rPr lang="en-US" sz="2400">
                <a:solidFill>
                  <a:schemeClr val="folHlink"/>
                </a:solidFill>
                <a:latin typeface="Symbol" pitchFamily="18" charset="2"/>
                <a:sym typeface="Symbol" pitchFamily="18" charset="2"/>
              </a:rPr>
              <a:t></a:t>
            </a:r>
            <a:r>
              <a:rPr lang="en-US" sz="2400">
                <a:solidFill>
                  <a:schemeClr val="folHlink"/>
                </a:solidFill>
              </a:rPr>
              <a:t> length of channel</a:t>
            </a:r>
          </a:p>
        </p:txBody>
      </p:sp>
      <p:graphicFrame>
        <p:nvGraphicFramePr>
          <p:cNvPr id="256010" name="Object 10"/>
          <p:cNvGraphicFramePr>
            <a:graphicFrameLocks noChangeAspect="1"/>
          </p:cNvGraphicFramePr>
          <p:nvPr/>
        </p:nvGraphicFramePr>
        <p:xfrm>
          <a:off x="454025" y="4211638"/>
          <a:ext cx="3009900" cy="914400"/>
        </p:xfrm>
        <a:graphic>
          <a:graphicData uri="http://schemas.openxmlformats.org/presentationml/2006/ole">
            <p:oleObj spid="_x0000_s256010" name="Equation" r:id="rId10" imgW="3009600" imgH="914400" progId="Equation.DSMT4">
              <p:embed/>
            </p:oleObj>
          </a:graphicData>
        </a:graphic>
      </p:graphicFrame>
      <p:sp>
        <p:nvSpPr>
          <p:cNvPr id="256011" name="Line 11"/>
          <p:cNvSpPr>
            <a:spLocks noChangeShapeType="1"/>
          </p:cNvSpPr>
          <p:nvPr/>
        </p:nvSpPr>
        <p:spPr bwMode="auto">
          <a:xfrm>
            <a:off x="3729038" y="3667125"/>
            <a:ext cx="42545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aphicFrame>
        <p:nvGraphicFramePr>
          <p:cNvPr id="256012" name="Object 12"/>
          <p:cNvGraphicFramePr>
            <a:graphicFrameLocks noChangeAspect="1"/>
          </p:cNvGraphicFramePr>
          <p:nvPr/>
        </p:nvGraphicFramePr>
        <p:xfrm>
          <a:off x="6465888" y="1917700"/>
          <a:ext cx="1473200" cy="787400"/>
        </p:xfrm>
        <a:graphic>
          <a:graphicData uri="http://schemas.openxmlformats.org/presentationml/2006/ole">
            <p:oleObj spid="_x0000_s256012" name="Equation" r:id="rId11" imgW="1473120" imgH="787320" progId="Equation.DSMT4">
              <p:embed/>
            </p:oleObj>
          </a:graphicData>
        </a:graphic>
      </p:graphicFrame>
      <p:sp>
        <p:nvSpPr>
          <p:cNvPr id="256013" name="Rectangle 13"/>
          <p:cNvSpPr>
            <a:spLocks noChangeArrowheads="1"/>
          </p:cNvSpPr>
          <p:nvPr/>
        </p:nvSpPr>
        <p:spPr bwMode="auto">
          <a:xfrm>
            <a:off x="3579813" y="4394200"/>
            <a:ext cx="3455987" cy="457200"/>
          </a:xfrm>
          <a:prstGeom prst="rect">
            <a:avLst/>
          </a:prstGeom>
          <a:noFill/>
          <a:ln w="12700">
            <a:noFill/>
            <a:miter lim="800000"/>
            <a:headEnd type="none" w="lg" len="med"/>
            <a:tailEnd type="none" w="lg" len="med"/>
          </a:ln>
          <a:effectLst/>
        </p:spPr>
        <p:txBody>
          <a:bodyPr wrap="none" anchor="ctr">
            <a:spAutoFit/>
          </a:bodyPr>
          <a:lstStyle/>
          <a:p>
            <a:pPr algn="ctr"/>
            <a:r>
              <a:rPr lang="en-US" sz="2400"/>
              <a:t>(like f in Darcy-Weisbach)</a:t>
            </a:r>
          </a:p>
        </p:txBody>
      </p:sp>
      <p:graphicFrame>
        <p:nvGraphicFramePr>
          <p:cNvPr id="256015" name="Object 15"/>
          <p:cNvGraphicFramePr>
            <a:graphicFrameLocks noChangeAspect="1"/>
          </p:cNvGraphicFramePr>
          <p:nvPr/>
        </p:nvGraphicFramePr>
        <p:xfrm>
          <a:off x="293688" y="6013450"/>
          <a:ext cx="2247900" cy="850900"/>
        </p:xfrm>
        <a:graphic>
          <a:graphicData uri="http://schemas.openxmlformats.org/presentationml/2006/ole">
            <p:oleObj spid="_x0000_s256015" name="Equation" r:id="rId12" imgW="2247840" imgH="850680" progId="Equation.DSMT4">
              <p:embed/>
            </p:oleObj>
          </a:graphicData>
        </a:graphic>
      </p:graphicFrame>
      <p:sp>
        <p:nvSpPr>
          <p:cNvPr id="256016" name="Text Box 16"/>
          <p:cNvSpPr txBox="1">
            <a:spLocks noChangeArrowheads="1"/>
          </p:cNvSpPr>
          <p:nvPr/>
        </p:nvSpPr>
        <p:spPr bwMode="auto">
          <a:xfrm>
            <a:off x="2932113" y="3717925"/>
            <a:ext cx="6211887" cy="519113"/>
          </a:xfrm>
          <a:prstGeom prst="rect">
            <a:avLst/>
          </a:prstGeom>
          <a:noFill/>
          <a:ln w="12700">
            <a:noFill/>
            <a:miter lim="800000"/>
            <a:headEnd type="none" w="lg" len="med"/>
            <a:tailEnd type="none" w="lg" len="med"/>
          </a:ln>
          <a:effectLst/>
        </p:spPr>
        <p:txBody>
          <a:bodyPr wrap="none">
            <a:spAutoFit/>
          </a:bodyPr>
          <a:lstStyle/>
          <a:p>
            <a:r>
              <a:rPr lang="en-US">
                <a:solidFill>
                  <a:schemeClr val="folHlink"/>
                </a:solidFill>
              </a:rPr>
              <a:t>High Re for almost all open channel flows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25600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56009">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499"/>
                                          </p:stCondLst>
                                        </p:cTn>
                                        <p:tgtEl>
                                          <p:spTgt spid="2560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499"/>
                                          </p:stCondLst>
                                        </p:cTn>
                                        <p:tgtEl>
                                          <p:spTgt spid="25600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499"/>
                                          </p:stCondLst>
                                        </p:cTn>
                                        <p:tgtEl>
                                          <p:spTgt spid="25600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499"/>
                                          </p:stCondLst>
                                        </p:cTn>
                                        <p:tgtEl>
                                          <p:spTgt spid="25601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499"/>
                                          </p:stCondLst>
                                        </p:cTn>
                                        <p:tgtEl>
                                          <p:spTgt spid="25600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499"/>
                                          </p:stCondLst>
                                        </p:cTn>
                                        <p:tgtEl>
                                          <p:spTgt spid="25600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499"/>
                                          </p:stCondLst>
                                        </p:cTn>
                                        <p:tgtEl>
                                          <p:spTgt spid="25601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560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14" grpId="0" animBg="1"/>
      <p:bldP spid="256009" grpId="0" build="p" autoUpdateAnimBg="0"/>
      <p:bldP spid="25601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59" name="Comment 23"/>
          <p:cNvSpPr>
            <a:spLocks noChangeArrowheads="1"/>
          </p:cNvSpPr>
          <p:nvPr/>
        </p:nvSpPr>
        <p:spPr bwMode="auto">
          <a:xfrm>
            <a:off x="5270500" y="2101850"/>
            <a:ext cx="2611438" cy="579438"/>
          </a:xfrm>
          <a:prstGeom prst="rect">
            <a:avLst/>
          </a:prstGeom>
          <a:noFill/>
          <a:ln w="12700">
            <a:noFill/>
            <a:miter lim="800000"/>
            <a:headEnd type="none" w="sm" len="sm"/>
            <a:tailEnd type="none" w="sm" len="sm"/>
          </a:ln>
          <a:effectLst/>
        </p:spPr>
        <p:txBody>
          <a:bodyPr wrap="none">
            <a:spAutoFit/>
          </a:bodyPr>
          <a:lstStyle/>
          <a:p>
            <a:pPr>
              <a:buClr>
                <a:schemeClr val="hlink"/>
              </a:buClr>
              <a:buFont typeface="Monotype Sorts" pitchFamily="2" charset="2"/>
              <a:buNone/>
            </a:pPr>
            <a:r>
              <a:rPr lang="en-US" sz="3200">
                <a:solidFill>
                  <a:schemeClr val="folHlink"/>
                </a:solidFill>
              </a:rPr>
              <a:t>Chezy formula</a:t>
            </a:r>
          </a:p>
        </p:txBody>
      </p:sp>
      <p:sp>
        <p:nvSpPr>
          <p:cNvPr id="219138" name="Rectangle 2"/>
          <p:cNvSpPr>
            <a:spLocks noGrp="1" noChangeArrowheads="1"/>
          </p:cNvSpPr>
          <p:nvPr>
            <p:ph type="title"/>
          </p:nvPr>
        </p:nvSpPr>
        <p:spPr>
          <a:effectLst/>
        </p:spPr>
        <p:txBody>
          <a:bodyPr/>
          <a:lstStyle/>
          <a:p>
            <a:r>
              <a:rPr lang="en-US"/>
              <a:t>Open Channel Flow Formulas</a:t>
            </a:r>
          </a:p>
        </p:txBody>
      </p:sp>
      <p:graphicFrame>
        <p:nvGraphicFramePr>
          <p:cNvPr id="219140" name="Object 4"/>
          <p:cNvGraphicFramePr>
            <a:graphicFrameLocks noChangeAspect="1"/>
          </p:cNvGraphicFramePr>
          <p:nvPr/>
        </p:nvGraphicFramePr>
        <p:xfrm>
          <a:off x="1200150" y="4281488"/>
          <a:ext cx="901700" cy="341312"/>
        </p:xfrm>
        <a:graphic>
          <a:graphicData uri="http://schemas.openxmlformats.org/presentationml/2006/ole">
            <p:oleObj spid="_x0000_s219140" name="Equation" r:id="rId4" imgW="901440" imgH="342720" progId="Equation.DSMT4">
              <p:embed/>
            </p:oleObj>
          </a:graphicData>
        </a:graphic>
      </p:graphicFrame>
      <p:graphicFrame>
        <p:nvGraphicFramePr>
          <p:cNvPr id="219141" name="Object 5"/>
          <p:cNvGraphicFramePr>
            <a:graphicFrameLocks noChangeAspect="1"/>
          </p:cNvGraphicFramePr>
          <p:nvPr/>
        </p:nvGraphicFramePr>
        <p:xfrm>
          <a:off x="936625" y="4921250"/>
          <a:ext cx="1968500" cy="722313"/>
        </p:xfrm>
        <a:graphic>
          <a:graphicData uri="http://schemas.openxmlformats.org/presentationml/2006/ole">
            <p:oleObj spid="_x0000_s219141" name="Equation" r:id="rId5" imgW="1968480" imgH="723600" progId="Equation.DSMT4">
              <p:embed/>
            </p:oleObj>
          </a:graphicData>
        </a:graphic>
      </p:graphicFrame>
      <p:graphicFrame>
        <p:nvGraphicFramePr>
          <p:cNvPr id="219142" name="Object 6"/>
          <p:cNvGraphicFramePr>
            <a:graphicFrameLocks noChangeAspect="1"/>
          </p:cNvGraphicFramePr>
          <p:nvPr/>
        </p:nvGraphicFramePr>
        <p:xfrm>
          <a:off x="847725" y="3173413"/>
          <a:ext cx="1638300" cy="722312"/>
        </p:xfrm>
        <a:graphic>
          <a:graphicData uri="http://schemas.openxmlformats.org/presentationml/2006/ole">
            <p:oleObj spid="_x0000_s219142" name="Equation" r:id="rId6" imgW="1638000" imgH="723600" progId="Equation.DSMT4">
              <p:embed/>
            </p:oleObj>
          </a:graphicData>
        </a:graphic>
      </p:graphicFrame>
      <p:graphicFrame>
        <p:nvGraphicFramePr>
          <p:cNvPr id="219143" name="Object 7"/>
          <p:cNvGraphicFramePr>
            <a:graphicFrameLocks noChangeAspect="1"/>
          </p:cNvGraphicFramePr>
          <p:nvPr/>
        </p:nvGraphicFramePr>
        <p:xfrm>
          <a:off x="844550" y="2054225"/>
          <a:ext cx="1828800" cy="876300"/>
        </p:xfrm>
        <a:graphic>
          <a:graphicData uri="http://schemas.openxmlformats.org/presentationml/2006/ole">
            <p:oleObj spid="_x0000_s219143" name="Equation" r:id="rId7" imgW="1828800" imgH="876240" progId="Equation.DSMT4">
              <p:embed/>
            </p:oleObj>
          </a:graphicData>
        </a:graphic>
      </p:graphicFrame>
      <p:sp>
        <p:nvSpPr>
          <p:cNvPr id="219145" name="Text Box 9"/>
          <p:cNvSpPr txBox="1">
            <a:spLocks noChangeArrowheads="1"/>
          </p:cNvSpPr>
          <p:nvPr/>
        </p:nvSpPr>
        <p:spPr bwMode="auto">
          <a:xfrm>
            <a:off x="2851150" y="3849688"/>
            <a:ext cx="2333625" cy="457200"/>
          </a:xfrm>
          <a:prstGeom prst="rect">
            <a:avLst/>
          </a:prstGeom>
          <a:noFill/>
          <a:ln w="12700">
            <a:noFill/>
            <a:miter lim="800000"/>
            <a:headEnd type="none" w="lg" len="med"/>
            <a:tailEnd type="none" w="lg" len="med"/>
          </a:ln>
          <a:effectLst/>
        </p:spPr>
        <p:txBody>
          <a:bodyPr wrap="none" anchor="ctr">
            <a:spAutoFit/>
          </a:bodyPr>
          <a:lstStyle/>
          <a:p>
            <a:r>
              <a:rPr lang="en-US" sz="2400"/>
              <a:t>Dimensions of </a:t>
            </a:r>
            <a:r>
              <a:rPr lang="en-US" sz="2400" i="1"/>
              <a:t>n</a:t>
            </a:r>
            <a:r>
              <a:rPr lang="en-US" sz="2400"/>
              <a:t>?</a:t>
            </a:r>
          </a:p>
        </p:txBody>
      </p:sp>
      <p:sp>
        <p:nvSpPr>
          <p:cNvPr id="219149" name="Text Box 13"/>
          <p:cNvSpPr txBox="1">
            <a:spLocks noChangeArrowheads="1"/>
          </p:cNvSpPr>
          <p:nvPr/>
        </p:nvSpPr>
        <p:spPr bwMode="auto">
          <a:xfrm>
            <a:off x="2873375" y="4430713"/>
            <a:ext cx="4330700" cy="457200"/>
          </a:xfrm>
          <a:prstGeom prst="rect">
            <a:avLst/>
          </a:prstGeom>
          <a:noFill/>
          <a:ln w="12700">
            <a:noFill/>
            <a:miter lim="800000"/>
            <a:headEnd type="none" w="lg" len="med"/>
            <a:tailEnd type="none" w="lg" len="med"/>
          </a:ln>
          <a:effectLst/>
        </p:spPr>
        <p:txBody>
          <a:bodyPr wrap="none" anchor="ctr">
            <a:spAutoFit/>
          </a:bodyPr>
          <a:lstStyle/>
          <a:p>
            <a:r>
              <a:rPr lang="en-US" sz="2400"/>
              <a:t>Is </a:t>
            </a:r>
            <a:r>
              <a:rPr lang="en-US" sz="2400" i="1"/>
              <a:t>n</a:t>
            </a:r>
            <a:r>
              <a:rPr lang="en-US" sz="2400"/>
              <a:t> only a function of roughness?</a:t>
            </a:r>
          </a:p>
        </p:txBody>
      </p:sp>
      <p:sp>
        <p:nvSpPr>
          <p:cNvPr id="219150" name="Line 14"/>
          <p:cNvSpPr>
            <a:spLocks noChangeShapeType="1"/>
          </p:cNvSpPr>
          <p:nvPr/>
        </p:nvSpPr>
        <p:spPr bwMode="auto">
          <a:xfrm>
            <a:off x="3101975" y="3752850"/>
            <a:ext cx="2886075" cy="0"/>
          </a:xfrm>
          <a:prstGeom prst="line">
            <a:avLst/>
          </a:prstGeom>
          <a:noFill/>
          <a:ln w="12700">
            <a:noFill/>
            <a:round/>
            <a:headEnd type="none" w="lg" len="med"/>
            <a:tailEnd type="none" w="lg" len="med"/>
          </a:ln>
          <a:effectLst/>
        </p:spPr>
        <p:txBody>
          <a:bodyPr wrap="none" anchor="ctr">
            <a:spAutoFit/>
          </a:bodyPr>
          <a:lstStyle/>
          <a:p>
            <a:endParaRPr lang="en-US"/>
          </a:p>
        </p:txBody>
      </p:sp>
      <p:sp>
        <p:nvSpPr>
          <p:cNvPr id="219151" name="Line 15"/>
          <p:cNvSpPr>
            <a:spLocks noChangeShapeType="1"/>
          </p:cNvSpPr>
          <p:nvPr/>
        </p:nvSpPr>
        <p:spPr bwMode="auto">
          <a:xfrm>
            <a:off x="2943225" y="3713163"/>
            <a:ext cx="5167313"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219154" name="Line 18"/>
          <p:cNvSpPr>
            <a:spLocks noChangeShapeType="1"/>
          </p:cNvSpPr>
          <p:nvPr/>
        </p:nvSpPr>
        <p:spPr bwMode="auto">
          <a:xfrm>
            <a:off x="7302500" y="4849813"/>
            <a:ext cx="777875"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19157" name="Line 21"/>
          <p:cNvSpPr>
            <a:spLocks noChangeShapeType="1"/>
          </p:cNvSpPr>
          <p:nvPr/>
        </p:nvSpPr>
        <p:spPr bwMode="auto">
          <a:xfrm>
            <a:off x="5295900" y="4229100"/>
            <a:ext cx="102393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aphicFrame>
        <p:nvGraphicFramePr>
          <p:cNvPr id="219158" name="Object 22"/>
          <p:cNvGraphicFramePr>
            <a:graphicFrameLocks noChangeAspect="1"/>
          </p:cNvGraphicFramePr>
          <p:nvPr/>
        </p:nvGraphicFramePr>
        <p:xfrm>
          <a:off x="3308350" y="2233613"/>
          <a:ext cx="1447800" cy="419100"/>
        </p:xfrm>
        <a:graphic>
          <a:graphicData uri="http://schemas.openxmlformats.org/presentationml/2006/ole">
            <p:oleObj spid="_x0000_s219158" name="Equation" r:id="rId8" imgW="1447560" imgH="419040" progId="Equation.DSMT4">
              <p:embed/>
            </p:oleObj>
          </a:graphicData>
        </a:graphic>
      </p:graphicFrame>
      <p:sp>
        <p:nvSpPr>
          <p:cNvPr id="219160" name="Line 24"/>
          <p:cNvSpPr>
            <a:spLocks noChangeShapeType="1"/>
          </p:cNvSpPr>
          <p:nvPr/>
        </p:nvSpPr>
        <p:spPr bwMode="auto">
          <a:xfrm>
            <a:off x="5310188" y="2597150"/>
            <a:ext cx="248285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19144" name="Comment 8"/>
          <p:cNvSpPr>
            <a:spLocks noChangeArrowheads="1"/>
          </p:cNvSpPr>
          <p:nvPr/>
        </p:nvSpPr>
        <p:spPr bwMode="auto">
          <a:xfrm>
            <a:off x="2881313" y="3176588"/>
            <a:ext cx="5319712" cy="579437"/>
          </a:xfrm>
          <a:prstGeom prst="rect">
            <a:avLst/>
          </a:prstGeom>
          <a:noFill/>
          <a:ln w="12700">
            <a:noFill/>
            <a:miter lim="800000"/>
            <a:headEnd type="none" w="sm" len="sm"/>
            <a:tailEnd type="none" w="sm" len="sm"/>
          </a:ln>
          <a:effectLst/>
        </p:spPr>
        <p:txBody>
          <a:bodyPr wrap="none">
            <a:spAutoFit/>
          </a:bodyPr>
          <a:lstStyle/>
          <a:p>
            <a:pPr>
              <a:buClr>
                <a:schemeClr val="hlink"/>
              </a:buClr>
              <a:buFont typeface="Monotype Sorts" pitchFamily="2" charset="2"/>
              <a:buNone/>
            </a:pPr>
            <a:r>
              <a:rPr lang="en-US" sz="3200">
                <a:solidFill>
                  <a:schemeClr val="folHlink"/>
                </a:solidFill>
              </a:rPr>
              <a:t>Manning formula (MKS units!)</a:t>
            </a:r>
          </a:p>
        </p:txBody>
      </p:sp>
      <p:sp>
        <p:nvSpPr>
          <p:cNvPr id="219152" name="Comment 16"/>
          <p:cNvSpPr>
            <a:spLocks noChangeArrowheads="1"/>
          </p:cNvSpPr>
          <p:nvPr/>
        </p:nvSpPr>
        <p:spPr bwMode="auto">
          <a:xfrm>
            <a:off x="7246938" y="4338638"/>
            <a:ext cx="906462" cy="579437"/>
          </a:xfrm>
          <a:prstGeom prst="rect">
            <a:avLst/>
          </a:prstGeom>
          <a:noFill/>
          <a:ln w="12700">
            <a:noFill/>
            <a:miter lim="800000"/>
            <a:headEnd type="none" w="sm" len="sm"/>
            <a:tailEnd type="none" w="sm" len="sm"/>
          </a:ln>
          <a:effectLst/>
        </p:spPr>
        <p:txBody>
          <a:bodyPr wrap="none">
            <a:spAutoFit/>
          </a:bodyPr>
          <a:lstStyle/>
          <a:p>
            <a:pPr>
              <a:buClr>
                <a:schemeClr val="hlink"/>
              </a:buClr>
              <a:buFont typeface="Monotype Sorts" pitchFamily="2" charset="2"/>
              <a:buNone/>
            </a:pPr>
            <a:r>
              <a:rPr lang="en-US" sz="3200">
                <a:solidFill>
                  <a:schemeClr val="folHlink"/>
                </a:solidFill>
              </a:rPr>
              <a:t>NO!</a:t>
            </a:r>
          </a:p>
        </p:txBody>
      </p:sp>
      <p:sp>
        <p:nvSpPr>
          <p:cNvPr id="219155" name="Comment 19"/>
          <p:cNvSpPr>
            <a:spLocks noChangeArrowheads="1"/>
          </p:cNvSpPr>
          <p:nvPr/>
        </p:nvSpPr>
        <p:spPr bwMode="auto">
          <a:xfrm>
            <a:off x="5256213" y="3717925"/>
            <a:ext cx="1235075" cy="579438"/>
          </a:xfrm>
          <a:prstGeom prst="rect">
            <a:avLst/>
          </a:prstGeom>
          <a:noFill/>
          <a:ln w="12700">
            <a:noFill/>
            <a:miter lim="800000"/>
            <a:headEnd type="none" w="sm" len="sm"/>
            <a:tailEnd type="none" w="sm" len="sm"/>
          </a:ln>
          <a:effectLst/>
        </p:spPr>
        <p:txBody>
          <a:bodyPr wrap="none">
            <a:spAutoFit/>
          </a:bodyPr>
          <a:lstStyle/>
          <a:p>
            <a:pPr>
              <a:buClr>
                <a:schemeClr val="hlink"/>
              </a:buClr>
              <a:buFont typeface="Monotype Sorts" pitchFamily="2" charset="2"/>
              <a:buNone/>
            </a:pPr>
            <a:r>
              <a:rPr lang="en-US" sz="3200">
                <a:solidFill>
                  <a:schemeClr val="folHlink"/>
                </a:solidFill>
              </a:rPr>
              <a:t>T /L</a:t>
            </a:r>
            <a:r>
              <a:rPr lang="en-US" sz="3200" baseline="30000">
                <a:solidFill>
                  <a:schemeClr val="folHlink"/>
                </a:solidFill>
              </a:rPr>
              <a:t>1/3</a:t>
            </a:r>
            <a:endParaRPr lang="en-US" sz="3200">
              <a:solidFill>
                <a:schemeClr val="folHlink"/>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1915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1914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1915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21915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499"/>
                                          </p:stCondLst>
                                        </p:cTn>
                                        <p:tgtEl>
                                          <p:spTgt spid="21914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499"/>
                                          </p:stCondLst>
                                        </p:cTn>
                                        <p:tgtEl>
                                          <p:spTgt spid="2191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9159" grpId="0" autoUpdateAnimBg="0"/>
      <p:bldP spid="219144" grpId="0" autoUpdateAnimBg="0"/>
      <p:bldP spid="219152" grpId="0" autoUpdateAnimBg="0"/>
      <p:bldP spid="219155" grpId="0" autoUpdateAnimBg="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201" name="Rectangle 17"/>
          <p:cNvSpPr>
            <a:spLocks noGrp="1" noChangeArrowheads="1"/>
          </p:cNvSpPr>
          <p:nvPr>
            <p:ph type="title"/>
          </p:nvPr>
        </p:nvSpPr>
        <p:spPr>
          <a:effectLst/>
        </p:spPr>
        <p:txBody>
          <a:bodyPr/>
          <a:lstStyle/>
          <a:p>
            <a:r>
              <a:rPr lang="en-US"/>
              <a:t>Manning Formula</a:t>
            </a:r>
          </a:p>
        </p:txBody>
      </p:sp>
      <p:sp>
        <p:nvSpPr>
          <p:cNvPr id="221202" name="Rectangle 18"/>
          <p:cNvSpPr>
            <a:spLocks noGrp="1" noChangeArrowheads="1"/>
          </p:cNvSpPr>
          <p:nvPr>
            <p:ph type="body" idx="1"/>
          </p:nvPr>
        </p:nvSpPr>
        <p:spPr/>
        <p:txBody>
          <a:bodyPr/>
          <a:lstStyle/>
          <a:p>
            <a:r>
              <a:rPr lang="en-US" sz="2800"/>
              <a:t>The Manning n is a function of the boundary roughness as well as other geometric parameters in some unknown way...</a:t>
            </a:r>
          </a:p>
          <a:p>
            <a:pPr lvl="1"/>
            <a:r>
              <a:rPr lang="en-US" sz="2400"/>
              <a:t>_______________________________</a:t>
            </a:r>
          </a:p>
          <a:p>
            <a:pPr lvl="1"/>
            <a:r>
              <a:rPr lang="en-US" sz="2400"/>
              <a:t>_______________________________</a:t>
            </a:r>
          </a:p>
          <a:p>
            <a:r>
              <a:rPr lang="en-US" sz="2400"/>
              <a:t>Hydraulic radius for wide channels</a:t>
            </a:r>
            <a:endParaRPr lang="en-US" sz="2800"/>
          </a:p>
          <a:p>
            <a:endParaRPr lang="en-US" sz="2800"/>
          </a:p>
        </p:txBody>
      </p:sp>
      <p:graphicFrame>
        <p:nvGraphicFramePr>
          <p:cNvPr id="221189" name="Object 5"/>
          <p:cNvGraphicFramePr>
            <a:graphicFrameLocks noChangeAspect="1"/>
          </p:cNvGraphicFramePr>
          <p:nvPr/>
        </p:nvGraphicFramePr>
        <p:xfrm>
          <a:off x="6918325" y="557213"/>
          <a:ext cx="1638300" cy="722312"/>
        </p:xfrm>
        <a:graphic>
          <a:graphicData uri="http://schemas.openxmlformats.org/presentationml/2006/ole">
            <p:oleObj spid="_x0000_s221189" name="Equation" r:id="rId4" imgW="1638000" imgH="723600" progId="Equation.DSMT4">
              <p:embed/>
            </p:oleObj>
          </a:graphicData>
        </a:graphic>
      </p:graphicFrame>
      <p:graphicFrame>
        <p:nvGraphicFramePr>
          <p:cNvPr id="221191" name="Object 7"/>
          <p:cNvGraphicFramePr>
            <a:graphicFrameLocks noChangeAspect="1"/>
          </p:cNvGraphicFramePr>
          <p:nvPr/>
        </p:nvGraphicFramePr>
        <p:xfrm>
          <a:off x="606425" y="4929188"/>
          <a:ext cx="889000" cy="698500"/>
        </p:xfrm>
        <a:graphic>
          <a:graphicData uri="http://schemas.openxmlformats.org/presentationml/2006/ole">
            <p:oleObj spid="_x0000_s221191" name="Equation" r:id="rId5" imgW="888840" imgH="698400" progId="Equation.DSMT4">
              <p:embed/>
            </p:oleObj>
          </a:graphicData>
        </a:graphic>
      </p:graphicFrame>
      <p:graphicFrame>
        <p:nvGraphicFramePr>
          <p:cNvPr id="221192" name="Object 8"/>
          <p:cNvGraphicFramePr>
            <a:graphicFrameLocks noChangeAspect="1"/>
          </p:cNvGraphicFramePr>
          <p:nvPr/>
        </p:nvGraphicFramePr>
        <p:xfrm>
          <a:off x="2436813" y="5003800"/>
          <a:ext cx="838200" cy="239713"/>
        </p:xfrm>
        <a:graphic>
          <a:graphicData uri="http://schemas.openxmlformats.org/presentationml/2006/ole">
            <p:oleObj spid="_x0000_s221192" name="Equation" r:id="rId6" imgW="838080" imgH="241200" progId="Equation.DSMT4">
              <p:embed/>
            </p:oleObj>
          </a:graphicData>
        </a:graphic>
      </p:graphicFrame>
      <p:graphicFrame>
        <p:nvGraphicFramePr>
          <p:cNvPr id="221193" name="Object 9"/>
          <p:cNvGraphicFramePr>
            <a:graphicFrameLocks noChangeAspect="1"/>
          </p:cNvGraphicFramePr>
          <p:nvPr/>
        </p:nvGraphicFramePr>
        <p:xfrm>
          <a:off x="2439988" y="5408613"/>
          <a:ext cx="1270000" cy="239712"/>
        </p:xfrm>
        <a:graphic>
          <a:graphicData uri="http://schemas.openxmlformats.org/presentationml/2006/ole">
            <p:oleObj spid="_x0000_s221193" name="Equation" r:id="rId7" imgW="1269720" imgH="241200" progId="Equation.DSMT4">
              <p:embed/>
            </p:oleObj>
          </a:graphicData>
        </a:graphic>
      </p:graphicFrame>
      <p:sp>
        <p:nvSpPr>
          <p:cNvPr id="221194" name="Line 10"/>
          <p:cNvSpPr>
            <a:spLocks noChangeShapeType="1"/>
          </p:cNvSpPr>
          <p:nvPr/>
        </p:nvSpPr>
        <p:spPr bwMode="auto">
          <a:xfrm flipV="1">
            <a:off x="1611313" y="6196013"/>
            <a:ext cx="465137" cy="428625"/>
          </a:xfrm>
          <a:prstGeom prst="line">
            <a:avLst/>
          </a:prstGeom>
          <a:noFill/>
          <a:ln w="28575">
            <a:solidFill>
              <a:schemeClr val="folHlink"/>
            </a:solidFill>
            <a:round/>
            <a:headEnd type="none" w="lg" len="med"/>
            <a:tailEnd type="none" w="lg" len="med"/>
          </a:ln>
          <a:effectLst/>
        </p:spPr>
        <p:txBody>
          <a:bodyPr wrap="none" anchor="ctr">
            <a:spAutoFit/>
          </a:bodyPr>
          <a:lstStyle/>
          <a:p>
            <a:endParaRPr lang="en-US"/>
          </a:p>
        </p:txBody>
      </p:sp>
      <p:sp>
        <p:nvSpPr>
          <p:cNvPr id="221195" name="Line 11"/>
          <p:cNvSpPr>
            <a:spLocks noChangeShapeType="1"/>
          </p:cNvSpPr>
          <p:nvPr/>
        </p:nvSpPr>
        <p:spPr bwMode="auto">
          <a:xfrm flipV="1">
            <a:off x="1133475" y="5694363"/>
            <a:ext cx="523875" cy="1000125"/>
          </a:xfrm>
          <a:prstGeom prst="line">
            <a:avLst/>
          </a:prstGeom>
          <a:noFill/>
          <a:ln w="28575">
            <a:solidFill>
              <a:schemeClr val="folHlink"/>
            </a:solidFill>
            <a:round/>
            <a:headEnd type="none" w="lg" len="med"/>
            <a:tailEnd type="none" w="lg" len="med"/>
          </a:ln>
          <a:effectLst/>
        </p:spPr>
        <p:txBody>
          <a:bodyPr anchor="ctr">
            <a:spAutoFit/>
          </a:bodyPr>
          <a:lstStyle/>
          <a:p>
            <a:endParaRPr lang="en-US"/>
          </a:p>
        </p:txBody>
      </p:sp>
      <p:graphicFrame>
        <p:nvGraphicFramePr>
          <p:cNvPr id="221196" name="Object 12"/>
          <p:cNvGraphicFramePr>
            <a:graphicFrameLocks noChangeAspect="1"/>
          </p:cNvGraphicFramePr>
          <p:nvPr/>
        </p:nvGraphicFramePr>
        <p:xfrm>
          <a:off x="598488" y="5829300"/>
          <a:ext cx="1397000" cy="698500"/>
        </p:xfrm>
        <a:graphic>
          <a:graphicData uri="http://schemas.openxmlformats.org/presentationml/2006/ole">
            <p:oleObj spid="_x0000_s221196" name="Equation" r:id="rId8" imgW="1396800" imgH="698400" progId="Equation.DSMT4">
              <p:embed/>
            </p:oleObj>
          </a:graphicData>
        </a:graphic>
      </p:graphicFrame>
      <p:sp>
        <p:nvSpPr>
          <p:cNvPr id="221198" name="Text Box 14"/>
          <p:cNvSpPr txBox="1">
            <a:spLocks noChangeArrowheads="1"/>
          </p:cNvSpPr>
          <p:nvPr/>
        </p:nvSpPr>
        <p:spPr bwMode="auto">
          <a:xfrm>
            <a:off x="1514475" y="3305175"/>
            <a:ext cx="4722813" cy="519113"/>
          </a:xfrm>
          <a:prstGeom prst="rect">
            <a:avLst/>
          </a:prstGeom>
          <a:noFill/>
          <a:ln w="12700">
            <a:noFill/>
            <a:miter lim="800000"/>
            <a:headEnd type="none" w="lg" len="med"/>
            <a:tailEnd type="none" w="lg" len="med"/>
          </a:ln>
          <a:effectLst/>
        </p:spPr>
        <p:txBody>
          <a:bodyPr wrap="none">
            <a:spAutoFit/>
          </a:bodyPr>
          <a:lstStyle/>
          <a:p>
            <a:r>
              <a:rPr lang="en-US">
                <a:solidFill>
                  <a:schemeClr val="folHlink"/>
                </a:solidFill>
              </a:rPr>
              <a:t>Channel curvature (bends) – K?</a:t>
            </a:r>
          </a:p>
        </p:txBody>
      </p:sp>
      <p:sp>
        <p:nvSpPr>
          <p:cNvPr id="221203" name="Text Box 19"/>
          <p:cNvSpPr txBox="1">
            <a:spLocks noChangeArrowheads="1"/>
          </p:cNvSpPr>
          <p:nvPr/>
        </p:nvSpPr>
        <p:spPr bwMode="auto">
          <a:xfrm>
            <a:off x="1473200" y="3692525"/>
            <a:ext cx="3517900" cy="519113"/>
          </a:xfrm>
          <a:prstGeom prst="rect">
            <a:avLst/>
          </a:prstGeom>
          <a:noFill/>
          <a:ln w="12700">
            <a:noFill/>
            <a:miter lim="800000"/>
            <a:headEnd type="none" w="lg" len="med"/>
            <a:tailEnd type="none" w="lg" len="med"/>
          </a:ln>
          <a:effectLst/>
        </p:spPr>
        <p:txBody>
          <a:bodyPr wrap="none">
            <a:spAutoFit/>
          </a:bodyPr>
          <a:lstStyle/>
          <a:p>
            <a:r>
              <a:rPr lang="en-US">
                <a:solidFill>
                  <a:schemeClr val="folHlink"/>
                </a:solidFill>
              </a:rPr>
              <a:t>Cross section geometry</a:t>
            </a:r>
          </a:p>
        </p:txBody>
      </p:sp>
      <p:grpSp>
        <p:nvGrpSpPr>
          <p:cNvPr id="221211" name="Group 27"/>
          <p:cNvGrpSpPr>
            <a:grpSpLocks/>
          </p:cNvGrpSpPr>
          <p:nvPr/>
        </p:nvGrpSpPr>
        <p:grpSpPr bwMode="auto">
          <a:xfrm>
            <a:off x="4765675" y="2892425"/>
            <a:ext cx="1908175" cy="519113"/>
            <a:chOff x="3002" y="1894"/>
            <a:chExt cx="1202" cy="327"/>
          </a:xfrm>
        </p:grpSpPr>
        <p:sp>
          <p:nvSpPr>
            <p:cNvPr id="221204" name="Freeform 20"/>
            <p:cNvSpPr>
              <a:spLocks/>
            </p:cNvSpPr>
            <p:nvPr/>
          </p:nvSpPr>
          <p:spPr bwMode="auto">
            <a:xfrm>
              <a:off x="3002" y="1901"/>
              <a:ext cx="1202" cy="280"/>
            </a:xfrm>
            <a:custGeom>
              <a:avLst/>
              <a:gdLst/>
              <a:ahLst/>
              <a:cxnLst>
                <a:cxn ang="0">
                  <a:pos x="0" y="0"/>
                </a:cxn>
                <a:cxn ang="0">
                  <a:pos x="231" y="280"/>
                </a:cxn>
                <a:cxn ang="0">
                  <a:pos x="988" y="280"/>
                </a:cxn>
                <a:cxn ang="0">
                  <a:pos x="1202" y="17"/>
                </a:cxn>
              </a:cxnLst>
              <a:rect l="0" t="0" r="r" b="b"/>
              <a:pathLst>
                <a:path w="1202" h="280">
                  <a:moveTo>
                    <a:pt x="0" y="0"/>
                  </a:moveTo>
                  <a:lnTo>
                    <a:pt x="231" y="280"/>
                  </a:lnTo>
                  <a:lnTo>
                    <a:pt x="988" y="280"/>
                  </a:lnTo>
                  <a:lnTo>
                    <a:pt x="1202" y="17"/>
                  </a:lnTo>
                </a:path>
              </a:pathLst>
            </a:custGeom>
            <a:solidFill>
              <a:schemeClr val="hlink"/>
            </a:solid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221207" name="Text Box 23"/>
            <p:cNvSpPr txBox="1">
              <a:spLocks noChangeArrowheads="1"/>
            </p:cNvSpPr>
            <p:nvPr/>
          </p:nvSpPr>
          <p:spPr bwMode="auto">
            <a:xfrm>
              <a:off x="3513" y="1894"/>
              <a:ext cx="228" cy="327"/>
            </a:xfrm>
            <a:prstGeom prst="rect">
              <a:avLst/>
            </a:prstGeom>
            <a:noFill/>
            <a:ln w="12700">
              <a:noFill/>
              <a:miter lim="800000"/>
              <a:headEnd type="none" w="lg" len="med"/>
              <a:tailEnd type="none" w="lg" len="med"/>
            </a:ln>
            <a:effectLst/>
          </p:spPr>
          <p:txBody>
            <a:bodyPr wrap="none">
              <a:spAutoFit/>
            </a:bodyPr>
            <a:lstStyle/>
            <a:p>
              <a:r>
                <a:rPr lang="en-US"/>
                <a:t>1</a:t>
              </a:r>
            </a:p>
          </p:txBody>
        </p:sp>
      </p:grpSp>
      <p:grpSp>
        <p:nvGrpSpPr>
          <p:cNvPr id="221212" name="Group 28"/>
          <p:cNvGrpSpPr>
            <a:grpSpLocks/>
          </p:cNvGrpSpPr>
          <p:nvPr/>
        </p:nvGrpSpPr>
        <p:grpSpPr bwMode="auto">
          <a:xfrm>
            <a:off x="7129463" y="2913063"/>
            <a:ext cx="1908175" cy="1949450"/>
            <a:chOff x="4491" y="1875"/>
            <a:chExt cx="1202" cy="1228"/>
          </a:xfrm>
        </p:grpSpPr>
        <p:sp>
          <p:nvSpPr>
            <p:cNvPr id="221205" name="Freeform 21"/>
            <p:cNvSpPr>
              <a:spLocks/>
            </p:cNvSpPr>
            <p:nvPr/>
          </p:nvSpPr>
          <p:spPr bwMode="auto">
            <a:xfrm>
              <a:off x="4491" y="1883"/>
              <a:ext cx="1202" cy="1220"/>
            </a:xfrm>
            <a:custGeom>
              <a:avLst/>
              <a:gdLst/>
              <a:ahLst/>
              <a:cxnLst>
                <a:cxn ang="0">
                  <a:pos x="0" y="0"/>
                </a:cxn>
                <a:cxn ang="0">
                  <a:pos x="231" y="280"/>
                </a:cxn>
                <a:cxn ang="0">
                  <a:pos x="562" y="282"/>
                </a:cxn>
                <a:cxn ang="0">
                  <a:pos x="595" y="1220"/>
                </a:cxn>
                <a:cxn ang="0">
                  <a:pos x="620" y="282"/>
                </a:cxn>
                <a:cxn ang="0">
                  <a:pos x="988" y="280"/>
                </a:cxn>
                <a:cxn ang="0">
                  <a:pos x="1202" y="17"/>
                </a:cxn>
              </a:cxnLst>
              <a:rect l="0" t="0" r="r" b="b"/>
              <a:pathLst>
                <a:path w="1202" h="1220">
                  <a:moveTo>
                    <a:pt x="0" y="0"/>
                  </a:moveTo>
                  <a:lnTo>
                    <a:pt x="231" y="280"/>
                  </a:lnTo>
                  <a:lnTo>
                    <a:pt x="562" y="282"/>
                  </a:lnTo>
                  <a:lnTo>
                    <a:pt x="595" y="1220"/>
                  </a:lnTo>
                  <a:lnTo>
                    <a:pt x="620" y="282"/>
                  </a:lnTo>
                  <a:lnTo>
                    <a:pt x="988" y="280"/>
                  </a:lnTo>
                  <a:lnTo>
                    <a:pt x="1202" y="17"/>
                  </a:lnTo>
                </a:path>
              </a:pathLst>
            </a:custGeom>
            <a:solidFill>
              <a:schemeClr val="hlink"/>
            </a:solid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221208" name="Text Box 24"/>
            <p:cNvSpPr txBox="1">
              <a:spLocks noChangeArrowheads="1"/>
            </p:cNvSpPr>
            <p:nvPr/>
          </p:nvSpPr>
          <p:spPr bwMode="auto">
            <a:xfrm>
              <a:off x="4942" y="1875"/>
              <a:ext cx="228" cy="327"/>
            </a:xfrm>
            <a:prstGeom prst="rect">
              <a:avLst/>
            </a:prstGeom>
            <a:noFill/>
            <a:ln w="12700">
              <a:noFill/>
              <a:miter lim="800000"/>
              <a:headEnd type="none" w="lg" len="med"/>
              <a:tailEnd type="none" w="lg" len="med"/>
            </a:ln>
            <a:effectLst/>
          </p:spPr>
          <p:txBody>
            <a:bodyPr wrap="none">
              <a:spAutoFit/>
            </a:bodyPr>
            <a:lstStyle/>
            <a:p>
              <a:r>
                <a:rPr lang="en-US"/>
                <a:t>2</a:t>
              </a:r>
            </a:p>
          </p:txBody>
        </p:sp>
      </p:grpSp>
      <p:sp>
        <p:nvSpPr>
          <p:cNvPr id="221209" name="Text Box 25"/>
          <p:cNvSpPr txBox="1">
            <a:spLocks noChangeArrowheads="1"/>
          </p:cNvSpPr>
          <p:nvPr/>
        </p:nvSpPr>
        <p:spPr bwMode="auto">
          <a:xfrm>
            <a:off x="6518275" y="3567113"/>
            <a:ext cx="1238250" cy="519112"/>
          </a:xfrm>
          <a:prstGeom prst="rect">
            <a:avLst/>
          </a:prstGeom>
          <a:noFill/>
          <a:ln w="12700">
            <a:noFill/>
            <a:miter lim="800000"/>
            <a:headEnd type="none" w="lg" len="med"/>
            <a:tailEnd type="none" w="lg" len="med"/>
          </a:ln>
          <a:effectLst/>
        </p:spPr>
        <p:txBody>
          <a:bodyPr wrap="none">
            <a:spAutoFit/>
          </a:bodyPr>
          <a:lstStyle/>
          <a:p>
            <a:r>
              <a:rPr lang="en-US" i="1">
                <a:solidFill>
                  <a:schemeClr val="folHlink"/>
                </a:solidFill>
              </a:rPr>
              <a:t>P</a:t>
            </a:r>
            <a:r>
              <a:rPr lang="en-US" i="1" baseline="-25000">
                <a:solidFill>
                  <a:schemeClr val="folHlink"/>
                </a:solidFill>
              </a:rPr>
              <a:t>1</a:t>
            </a:r>
            <a:r>
              <a:rPr lang="en-US">
                <a:solidFill>
                  <a:schemeClr val="folHlink"/>
                </a:solidFill>
              </a:rPr>
              <a:t> &lt; </a:t>
            </a:r>
            <a:r>
              <a:rPr lang="en-US" i="1">
                <a:solidFill>
                  <a:schemeClr val="folHlink"/>
                </a:solidFill>
              </a:rPr>
              <a:t>P</a:t>
            </a:r>
            <a:r>
              <a:rPr lang="en-US" i="1" baseline="-25000">
                <a:solidFill>
                  <a:schemeClr val="folHlink"/>
                </a:solidFill>
              </a:rPr>
              <a:t>2</a:t>
            </a:r>
          </a:p>
        </p:txBody>
      </p:sp>
      <p:sp>
        <p:nvSpPr>
          <p:cNvPr id="221210" name="Text Box 26"/>
          <p:cNvSpPr txBox="1">
            <a:spLocks noChangeArrowheads="1"/>
          </p:cNvSpPr>
          <p:nvPr/>
        </p:nvSpPr>
        <p:spPr bwMode="auto">
          <a:xfrm>
            <a:off x="6461125" y="4214813"/>
            <a:ext cx="1479550" cy="519112"/>
          </a:xfrm>
          <a:prstGeom prst="rect">
            <a:avLst/>
          </a:prstGeom>
          <a:noFill/>
          <a:ln w="12700">
            <a:noFill/>
            <a:miter lim="800000"/>
            <a:headEnd type="none" w="lg" len="med"/>
            <a:tailEnd type="none" w="lg" len="med"/>
          </a:ln>
          <a:effectLst/>
        </p:spPr>
        <p:txBody>
          <a:bodyPr wrap="none">
            <a:spAutoFit/>
          </a:bodyPr>
          <a:lstStyle/>
          <a:p>
            <a:r>
              <a:rPr lang="en-US" i="1">
                <a:solidFill>
                  <a:schemeClr val="folHlink"/>
                </a:solidFill>
              </a:rPr>
              <a:t>R</a:t>
            </a:r>
            <a:r>
              <a:rPr lang="en-US" i="1" baseline="-25000">
                <a:solidFill>
                  <a:schemeClr val="folHlink"/>
                </a:solidFill>
              </a:rPr>
              <a:t>h1</a:t>
            </a:r>
            <a:r>
              <a:rPr lang="en-US">
                <a:solidFill>
                  <a:schemeClr val="folHlink"/>
                </a:solidFill>
              </a:rPr>
              <a:t> &gt; </a:t>
            </a:r>
            <a:r>
              <a:rPr lang="en-US" i="1">
                <a:solidFill>
                  <a:schemeClr val="folHlink"/>
                </a:solidFill>
              </a:rPr>
              <a:t>R</a:t>
            </a:r>
            <a:r>
              <a:rPr lang="en-US" i="1" baseline="-25000">
                <a:solidFill>
                  <a:schemeClr val="folHlink"/>
                </a:solidFill>
              </a:rPr>
              <a:t>h2</a:t>
            </a:r>
          </a:p>
        </p:txBody>
      </p:sp>
      <p:sp>
        <p:nvSpPr>
          <p:cNvPr id="221213" name="Line 29"/>
          <p:cNvSpPr>
            <a:spLocks noChangeShapeType="1"/>
          </p:cNvSpPr>
          <p:nvPr/>
        </p:nvSpPr>
        <p:spPr bwMode="auto">
          <a:xfrm>
            <a:off x="6530975" y="4089400"/>
            <a:ext cx="114935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1214" name="Line 30"/>
          <p:cNvSpPr>
            <a:spLocks noChangeShapeType="1"/>
          </p:cNvSpPr>
          <p:nvPr/>
        </p:nvSpPr>
        <p:spPr bwMode="auto">
          <a:xfrm>
            <a:off x="6530975" y="4767263"/>
            <a:ext cx="13335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1215" name="Freeform 31"/>
          <p:cNvSpPr>
            <a:spLocks/>
          </p:cNvSpPr>
          <p:nvPr/>
        </p:nvSpPr>
        <p:spPr bwMode="auto">
          <a:xfrm>
            <a:off x="5332413" y="5756275"/>
            <a:ext cx="3322637" cy="231775"/>
          </a:xfrm>
          <a:custGeom>
            <a:avLst/>
            <a:gdLst/>
            <a:ahLst/>
            <a:cxnLst>
              <a:cxn ang="0">
                <a:pos x="0" y="16"/>
              </a:cxn>
              <a:cxn ang="0">
                <a:pos x="0" y="389"/>
              </a:cxn>
              <a:cxn ang="0">
                <a:pos x="2093" y="389"/>
              </a:cxn>
              <a:cxn ang="0">
                <a:pos x="2093" y="0"/>
              </a:cxn>
            </a:cxnLst>
            <a:rect l="0" t="0" r="r" b="b"/>
            <a:pathLst>
              <a:path w="2093" h="389">
                <a:moveTo>
                  <a:pt x="0" y="16"/>
                </a:moveTo>
                <a:lnTo>
                  <a:pt x="0" y="389"/>
                </a:lnTo>
                <a:lnTo>
                  <a:pt x="2093" y="389"/>
                </a:lnTo>
                <a:lnTo>
                  <a:pt x="2093" y="0"/>
                </a:lnTo>
              </a:path>
            </a:pathLst>
          </a:custGeom>
          <a:solidFill>
            <a:schemeClr val="hlink"/>
          </a:solid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221216" name="Text Box 32"/>
          <p:cNvSpPr txBox="1">
            <a:spLocks noChangeArrowheads="1"/>
          </p:cNvSpPr>
          <p:nvPr/>
        </p:nvSpPr>
        <p:spPr bwMode="auto">
          <a:xfrm>
            <a:off x="4852988" y="5624513"/>
            <a:ext cx="361950" cy="519112"/>
          </a:xfrm>
          <a:prstGeom prst="rect">
            <a:avLst/>
          </a:prstGeom>
          <a:noFill/>
          <a:ln w="12700">
            <a:noFill/>
            <a:miter lim="800000"/>
            <a:headEnd type="none" w="lg" len="med"/>
            <a:tailEnd type="none" w="lg" len="med"/>
          </a:ln>
          <a:effectLst/>
        </p:spPr>
        <p:txBody>
          <a:bodyPr wrap="none">
            <a:spAutoFit/>
          </a:bodyPr>
          <a:lstStyle/>
          <a:p>
            <a:r>
              <a:rPr lang="en-US"/>
              <a:t>h</a:t>
            </a:r>
          </a:p>
        </p:txBody>
      </p:sp>
      <p:sp>
        <p:nvSpPr>
          <p:cNvPr id="221217" name="Text Box 33"/>
          <p:cNvSpPr txBox="1">
            <a:spLocks noChangeArrowheads="1"/>
          </p:cNvSpPr>
          <p:nvPr/>
        </p:nvSpPr>
        <p:spPr bwMode="auto">
          <a:xfrm>
            <a:off x="6605588" y="6035675"/>
            <a:ext cx="361950" cy="519113"/>
          </a:xfrm>
          <a:prstGeom prst="rect">
            <a:avLst/>
          </a:prstGeom>
          <a:noFill/>
          <a:ln w="12700">
            <a:noFill/>
            <a:miter lim="800000"/>
            <a:headEnd type="none" w="lg" len="med"/>
            <a:tailEnd type="none" w="lg" len="med"/>
          </a:ln>
          <a:effectLst/>
        </p:spPr>
        <p:txBody>
          <a:bodyPr wrap="none">
            <a:spAutoFit/>
          </a:bodyPr>
          <a:lstStyle/>
          <a:p>
            <a:r>
              <a:rPr lang="en-US"/>
              <a:t>b</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2119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2120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499"/>
                                          </p:stCondLst>
                                        </p:cTn>
                                        <p:tgtEl>
                                          <p:spTgt spid="2212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499"/>
                                          </p:stCondLst>
                                        </p:cTn>
                                        <p:tgtEl>
                                          <p:spTgt spid="2212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221209">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221210">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499"/>
                                          </p:stCondLst>
                                        </p:cTn>
                                        <p:tgtEl>
                                          <p:spTgt spid="22119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22119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499"/>
                                          </p:stCondLst>
                                        </p:cTn>
                                        <p:tgtEl>
                                          <p:spTgt spid="22119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1194" grpId="0" animBg="1"/>
      <p:bldP spid="221195" grpId="0" animBg="1"/>
      <p:bldP spid="221198" grpId="0" build="p" autoUpdateAnimBg="0"/>
      <p:bldP spid="221203" grpId="0" build="p" autoUpdateAnimBg="0"/>
      <p:bldP spid="221209" grpId="0" build="p" autoUpdateAnimBg="0"/>
      <p:bldP spid="221210" grpId="0" build="p" autoUpdateAnimBg="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2" name="Rectangle 2"/>
          <p:cNvSpPr>
            <a:spLocks noGrp="1" noChangeArrowheads="1"/>
          </p:cNvSpPr>
          <p:nvPr>
            <p:ph type="title"/>
          </p:nvPr>
        </p:nvSpPr>
        <p:spPr>
          <a:effectLst/>
        </p:spPr>
        <p:txBody>
          <a:bodyPr/>
          <a:lstStyle/>
          <a:p>
            <a:r>
              <a:rPr lang="en-US"/>
              <a:t>Why Use the Manning Formula?</a:t>
            </a:r>
          </a:p>
        </p:txBody>
      </p:sp>
      <p:sp>
        <p:nvSpPr>
          <p:cNvPr id="220163" name="Rectangle 3"/>
          <p:cNvSpPr>
            <a:spLocks noGrp="1" noChangeArrowheads="1"/>
          </p:cNvSpPr>
          <p:nvPr>
            <p:ph type="body" idx="1"/>
          </p:nvPr>
        </p:nvSpPr>
        <p:spPr/>
        <p:txBody>
          <a:bodyPr/>
          <a:lstStyle/>
          <a:p>
            <a:pPr>
              <a:lnSpc>
                <a:spcPct val="90000"/>
              </a:lnSpc>
            </a:pPr>
            <a:r>
              <a:rPr lang="en-US" sz="2800"/>
              <a:t>Tradition</a:t>
            </a:r>
          </a:p>
          <a:p>
            <a:pPr>
              <a:lnSpc>
                <a:spcPct val="90000"/>
              </a:lnSpc>
            </a:pPr>
            <a:r>
              <a:rPr lang="en-US" sz="2800"/>
              <a:t>Natural channels are geometrically complex and the errors associated with using an equation that isn’t dimensionally correct are small compared with our inability to characterize stream geometry</a:t>
            </a:r>
          </a:p>
          <a:p>
            <a:pPr>
              <a:lnSpc>
                <a:spcPct val="90000"/>
              </a:lnSpc>
            </a:pPr>
            <a:r>
              <a:rPr lang="en-US" sz="2800"/>
              <a:t>Measurement errors for Q and h are large</a:t>
            </a:r>
          </a:p>
          <a:p>
            <a:pPr>
              <a:lnSpc>
                <a:spcPct val="90000"/>
              </a:lnSpc>
            </a:pPr>
            <a:r>
              <a:rPr lang="en-US" sz="2800"/>
              <a:t>We only ever deal with water in channels, so we don’t need to know how other fluids would respond</a:t>
            </a: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26" name="Rectangle 2"/>
          <p:cNvSpPr>
            <a:spLocks noGrp="1" noChangeArrowheads="1"/>
          </p:cNvSpPr>
          <p:nvPr>
            <p:ph type="title"/>
          </p:nvPr>
        </p:nvSpPr>
        <p:spPr>
          <a:noFill/>
          <a:ln/>
          <a:effectLst/>
        </p:spPr>
        <p:txBody>
          <a:bodyPr lIns="90488" tIns="44450" rIns="90488" bIns="44450" anchor="b"/>
          <a:lstStyle/>
          <a:p>
            <a:r>
              <a:rPr lang="en-US"/>
              <a:t>Values of Manning </a:t>
            </a:r>
            <a:r>
              <a:rPr lang="en-US" i="1"/>
              <a:t>n</a:t>
            </a:r>
          </a:p>
        </p:txBody>
      </p:sp>
      <p:graphicFrame>
        <p:nvGraphicFramePr>
          <p:cNvPr id="257027" name="Object 3">
            <a:hlinkClick r:id="" action="ppaction://ole?verb=0"/>
          </p:cNvPr>
          <p:cNvGraphicFramePr>
            <a:graphicFrameLocks/>
          </p:cNvGraphicFramePr>
          <p:nvPr/>
        </p:nvGraphicFramePr>
        <p:xfrm>
          <a:off x="1028700" y="1841500"/>
          <a:ext cx="6640513" cy="4811713"/>
        </p:xfrm>
        <a:graphic>
          <a:graphicData uri="http://schemas.openxmlformats.org/presentationml/2006/ole">
            <p:oleObj spid="_x0000_s257027" name="Document" r:id="rId4" imgW="5486400" imgH="3657600" progId="Word.Document.6">
              <p:embed/>
            </p:oleObj>
          </a:graphicData>
        </a:graphic>
      </p:graphicFrame>
      <p:sp>
        <p:nvSpPr>
          <p:cNvPr id="257034" name="Text Box 10"/>
          <p:cNvSpPr txBox="1">
            <a:spLocks noChangeArrowheads="1"/>
          </p:cNvSpPr>
          <p:nvPr/>
        </p:nvSpPr>
        <p:spPr bwMode="auto">
          <a:xfrm>
            <a:off x="6491288" y="3567113"/>
            <a:ext cx="2182812" cy="1373187"/>
          </a:xfrm>
          <a:prstGeom prst="rect">
            <a:avLst/>
          </a:prstGeom>
          <a:noFill/>
          <a:ln w="12700">
            <a:noFill/>
            <a:miter lim="800000"/>
            <a:headEnd type="none" w="lg" len="med"/>
            <a:tailEnd type="none" w="lg" len="med"/>
          </a:ln>
          <a:effectLst/>
        </p:spPr>
        <p:txBody>
          <a:bodyPr>
            <a:spAutoFit/>
          </a:bodyPr>
          <a:lstStyle/>
          <a:p>
            <a:r>
              <a:rPr lang="en-US"/>
              <a:t>The worst channel has…</a:t>
            </a:r>
          </a:p>
        </p:txBody>
      </p:sp>
      <p:sp>
        <p:nvSpPr>
          <p:cNvPr id="257035" name="Text Box 11"/>
          <p:cNvSpPr txBox="1">
            <a:spLocks noChangeArrowheads="1"/>
          </p:cNvSpPr>
          <p:nvPr/>
        </p:nvSpPr>
        <p:spPr bwMode="auto">
          <a:xfrm>
            <a:off x="6627813" y="5030788"/>
            <a:ext cx="2516187" cy="946150"/>
          </a:xfrm>
          <a:prstGeom prst="rect">
            <a:avLst/>
          </a:prstGeom>
          <a:noFill/>
          <a:ln w="12700">
            <a:noFill/>
            <a:miter lim="800000"/>
            <a:headEnd type="none" w="lg" len="med"/>
            <a:tailEnd type="none" w="lg" len="med"/>
          </a:ln>
          <a:effectLst/>
        </p:spPr>
        <p:txBody>
          <a:bodyPr>
            <a:spAutoFit/>
          </a:bodyPr>
          <a:lstStyle/>
          <a:p>
            <a:r>
              <a:rPr lang="en-US">
                <a:solidFill>
                  <a:schemeClr val="folHlink"/>
                </a:solidFill>
              </a:rPr>
              <a:t>Roughness at many scales!</a:t>
            </a:r>
          </a:p>
        </p:txBody>
      </p:sp>
      <p:sp>
        <p:nvSpPr>
          <p:cNvPr id="257036" name="Line 12"/>
          <p:cNvSpPr>
            <a:spLocks noChangeShapeType="1"/>
          </p:cNvSpPr>
          <p:nvPr/>
        </p:nvSpPr>
        <p:spPr bwMode="auto">
          <a:xfrm>
            <a:off x="6713538" y="5446713"/>
            <a:ext cx="1985962"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57037" name="Line 13"/>
          <p:cNvSpPr>
            <a:spLocks noChangeShapeType="1"/>
          </p:cNvSpPr>
          <p:nvPr/>
        </p:nvSpPr>
        <p:spPr bwMode="auto">
          <a:xfrm>
            <a:off x="6713538" y="5891213"/>
            <a:ext cx="1985962"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5703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5703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7034" grpId="0" build="p" autoUpdateAnimBg="0"/>
      <p:bldP spid="257035" grpId="0" build="p" autoUpdateAnimBg="0"/>
    </p:bldLst>
  </p:timing>
</p:sld>
</file>

<file path=ppt/theme/theme1.xml><?xml version="1.0" encoding="utf-8"?>
<a:theme xmlns:a="http://schemas.openxmlformats.org/drawingml/2006/main" name="1_teaching">
  <a:themeElements>
    <a:clrScheme name="1_teaching 7">
      <a:dk1>
        <a:srgbClr val="663300"/>
      </a:dk1>
      <a:lt1>
        <a:srgbClr val="FFFFFF"/>
      </a:lt1>
      <a:dk2>
        <a:srgbClr val="003A1A"/>
      </a:dk2>
      <a:lt2>
        <a:srgbClr val="000000"/>
      </a:lt2>
      <a:accent1>
        <a:srgbClr val="F14343"/>
      </a:accent1>
      <a:accent2>
        <a:srgbClr val="FBA305"/>
      </a:accent2>
      <a:accent3>
        <a:srgbClr val="FFFFFF"/>
      </a:accent3>
      <a:accent4>
        <a:srgbClr val="562A00"/>
      </a:accent4>
      <a:accent5>
        <a:srgbClr val="F7B0B0"/>
      </a:accent5>
      <a:accent6>
        <a:srgbClr val="E39304"/>
      </a:accent6>
      <a:hlink>
        <a:srgbClr val="7E69FF"/>
      </a:hlink>
      <a:folHlink>
        <a:srgbClr val="AC0000"/>
      </a:folHlink>
    </a:clrScheme>
    <a:fontScheme name="1_teaching">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lg" len="med"/>
          <a:tailEnd type="none" w="lg" len="med"/>
        </a:ln>
        <a:effectLst/>
      </a:spPr>
      <a:bodyPr vert="horz" wrap="none" lIns="91440" tIns="45720" rIns="91440" bIns="45720" numCol="1" anchor="ctr" anchorCtr="0" compatLnSpc="1">
        <a:prstTxWarp prst="textNoShape">
          <a:avLst/>
        </a:prstTxWarp>
        <a:spAutoFit/>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8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lg" len="med"/>
          <a:tailEnd type="none" w="lg" len="med"/>
        </a:ln>
        <a:effectLst/>
      </a:spPr>
      <a:bodyPr vert="horz" wrap="none" lIns="91440" tIns="45720" rIns="91440" bIns="45720" numCol="1" anchor="ctr" anchorCtr="0" compatLnSpc="1">
        <a:prstTxWarp prst="textNoShape">
          <a:avLst/>
        </a:prstTxWarp>
        <a:spAutoFit/>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8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1_teaching 1">
        <a:dk1>
          <a:srgbClr val="000000"/>
        </a:dk1>
        <a:lt1>
          <a:srgbClr val="FFFFFF"/>
        </a:lt1>
        <a:dk2>
          <a:srgbClr val="000000"/>
        </a:dk2>
        <a:lt2>
          <a:srgbClr val="FFFFFF"/>
        </a:lt2>
        <a:accent1>
          <a:srgbClr val="969696"/>
        </a:accent1>
        <a:accent2>
          <a:srgbClr val="C0C0C0"/>
        </a:accent2>
        <a:accent3>
          <a:srgbClr val="FFFFFF"/>
        </a:accent3>
        <a:accent4>
          <a:srgbClr val="000000"/>
        </a:accent4>
        <a:accent5>
          <a:srgbClr val="C9C9C9"/>
        </a:accent5>
        <a:accent6>
          <a:srgbClr val="AEAEAE"/>
        </a:accent6>
        <a:hlink>
          <a:srgbClr val="EAEAEA"/>
        </a:hlink>
        <a:folHlink>
          <a:srgbClr val="000000"/>
        </a:folHlink>
      </a:clrScheme>
      <a:clrMap bg1="lt1" tx1="dk1" bg2="lt2" tx2="dk2" accent1="accent1" accent2="accent2" accent3="accent3" accent4="accent4" accent5="accent5" accent6="accent6" hlink="hlink" folHlink="folHlink"/>
    </a:extraClrScheme>
    <a:extraClrScheme>
      <a:clrScheme name="1_teaching 2">
        <a:dk1>
          <a:srgbClr val="000000"/>
        </a:dk1>
        <a:lt1>
          <a:srgbClr val="FFFFFF"/>
        </a:lt1>
        <a:dk2>
          <a:srgbClr val="003225"/>
        </a:dk2>
        <a:lt2>
          <a:srgbClr val="85FFBC"/>
        </a:lt2>
        <a:accent1>
          <a:srgbClr val="FA3A57"/>
        </a:accent1>
        <a:accent2>
          <a:srgbClr val="FBA305"/>
        </a:accent2>
        <a:accent3>
          <a:srgbClr val="AAADAC"/>
        </a:accent3>
        <a:accent4>
          <a:srgbClr val="DADADA"/>
        </a:accent4>
        <a:accent5>
          <a:srgbClr val="FCAEB4"/>
        </a:accent5>
        <a:accent6>
          <a:srgbClr val="E39304"/>
        </a:accent6>
        <a:hlink>
          <a:srgbClr val="3DA3FF"/>
        </a:hlink>
        <a:folHlink>
          <a:srgbClr val="FFFF00"/>
        </a:folHlink>
      </a:clrScheme>
      <a:clrMap bg1="dk2" tx1="lt1" bg2="dk1" tx2="lt2" accent1="accent1" accent2="accent2" accent3="accent3" accent4="accent4" accent5="accent5" accent6="accent6" hlink="hlink" folHlink="folHlink"/>
    </a:extraClrScheme>
    <a:extraClrScheme>
      <a:clrScheme name="1_teaching 3">
        <a:dk1>
          <a:srgbClr val="000000"/>
        </a:dk1>
        <a:lt1>
          <a:srgbClr val="FFFFFF"/>
        </a:lt1>
        <a:dk2>
          <a:srgbClr val="000044"/>
        </a:dk2>
        <a:lt2>
          <a:srgbClr val="FBBFF4"/>
        </a:lt2>
        <a:accent1>
          <a:srgbClr val="BC3C48"/>
        </a:accent1>
        <a:accent2>
          <a:srgbClr val="FF00FF"/>
        </a:accent2>
        <a:accent3>
          <a:srgbClr val="AAAAB0"/>
        </a:accent3>
        <a:accent4>
          <a:srgbClr val="DADADA"/>
        </a:accent4>
        <a:accent5>
          <a:srgbClr val="DAAFB1"/>
        </a:accent5>
        <a:accent6>
          <a:srgbClr val="E700E7"/>
        </a:accent6>
        <a:hlink>
          <a:srgbClr val="0000FF"/>
        </a:hlink>
        <a:folHlink>
          <a:srgbClr val="FFFF00"/>
        </a:folHlink>
      </a:clrScheme>
      <a:clrMap bg1="dk2" tx1="lt1" bg2="dk1" tx2="lt2" accent1="accent1" accent2="accent2" accent3="accent3" accent4="accent4" accent5="accent5" accent6="accent6" hlink="hlink" folHlink="folHlink"/>
    </a:extraClrScheme>
    <a:extraClrScheme>
      <a:clrScheme name="1_teaching 4">
        <a:dk1>
          <a:srgbClr val="000000"/>
        </a:dk1>
        <a:lt1>
          <a:srgbClr val="F8F8F8"/>
        </a:lt1>
        <a:dk2>
          <a:srgbClr val="2A002A"/>
        </a:dk2>
        <a:lt2>
          <a:srgbClr val="FFC9FF"/>
        </a:lt2>
        <a:accent1>
          <a:srgbClr val="CB9661"/>
        </a:accent1>
        <a:accent2>
          <a:srgbClr val="90F4B8"/>
        </a:accent2>
        <a:accent3>
          <a:srgbClr val="ACAAAC"/>
        </a:accent3>
        <a:accent4>
          <a:srgbClr val="D4D4D4"/>
        </a:accent4>
        <a:accent5>
          <a:srgbClr val="E2C9B7"/>
        </a:accent5>
        <a:accent6>
          <a:srgbClr val="82DDA6"/>
        </a:accent6>
        <a:hlink>
          <a:srgbClr val="0000FF"/>
        </a:hlink>
        <a:folHlink>
          <a:srgbClr val="FFFF00"/>
        </a:folHlink>
      </a:clrScheme>
      <a:clrMap bg1="dk2" tx1="lt1" bg2="dk1" tx2="lt2" accent1="accent1" accent2="accent2" accent3="accent3" accent4="accent4" accent5="accent5" accent6="accent6" hlink="hlink" folHlink="folHlink"/>
    </a:extraClrScheme>
    <a:extraClrScheme>
      <a:clrScheme name="1_teaching 5">
        <a:dk1>
          <a:srgbClr val="000000"/>
        </a:dk1>
        <a:lt1>
          <a:srgbClr val="FFFFFF"/>
        </a:lt1>
        <a:dk2>
          <a:srgbClr val="000000"/>
        </a:dk2>
        <a:lt2>
          <a:srgbClr val="FFFFFF"/>
        </a:lt2>
        <a:accent1>
          <a:srgbClr val="5F5F5F"/>
        </a:accent1>
        <a:accent2>
          <a:srgbClr val="808080"/>
        </a:accent2>
        <a:accent3>
          <a:srgbClr val="FFFFFF"/>
        </a:accent3>
        <a:accent4>
          <a:srgbClr val="000000"/>
        </a:accent4>
        <a:accent5>
          <a:srgbClr val="B6B6B6"/>
        </a:accent5>
        <a:accent6>
          <a:srgbClr val="737373"/>
        </a:accent6>
        <a:hlink>
          <a:srgbClr val="B2B2B2"/>
        </a:hlink>
        <a:folHlink>
          <a:srgbClr val="FFFFFF"/>
        </a:folHlink>
      </a:clrScheme>
      <a:clrMap bg1="lt1" tx1="dk1" bg2="lt2" tx2="dk2" accent1="accent1" accent2="accent2" accent3="accent3" accent4="accent4" accent5="accent5" accent6="accent6" hlink="hlink" folHlink="folHlink"/>
    </a:extraClrScheme>
    <a:extraClrScheme>
      <a:clrScheme name="1_teaching 6">
        <a:dk1>
          <a:srgbClr val="663300"/>
        </a:dk1>
        <a:lt1>
          <a:srgbClr val="FFFFFF"/>
        </a:lt1>
        <a:dk2>
          <a:srgbClr val="85FFBC"/>
        </a:dk2>
        <a:lt2>
          <a:srgbClr val="000000"/>
        </a:lt2>
        <a:accent1>
          <a:srgbClr val="FA3A57"/>
        </a:accent1>
        <a:accent2>
          <a:srgbClr val="FBA305"/>
        </a:accent2>
        <a:accent3>
          <a:srgbClr val="FFFFFF"/>
        </a:accent3>
        <a:accent4>
          <a:srgbClr val="562A00"/>
        </a:accent4>
        <a:accent5>
          <a:srgbClr val="FCAEB4"/>
        </a:accent5>
        <a:accent6>
          <a:srgbClr val="E39304"/>
        </a:accent6>
        <a:hlink>
          <a:srgbClr val="3DA3FF"/>
        </a:hlink>
        <a:folHlink>
          <a:srgbClr val="FFFF00"/>
        </a:folHlink>
      </a:clrScheme>
      <a:clrMap bg1="lt1" tx1="dk1" bg2="lt2" tx2="dk2" accent1="accent1" accent2="accent2" accent3="accent3" accent4="accent4" accent5="accent5" accent6="accent6" hlink="hlink" folHlink="folHlink"/>
    </a:extraClrScheme>
    <a:extraClrScheme>
      <a:clrScheme name="1_teaching 7">
        <a:dk1>
          <a:srgbClr val="663300"/>
        </a:dk1>
        <a:lt1>
          <a:srgbClr val="FFFFFF"/>
        </a:lt1>
        <a:dk2>
          <a:srgbClr val="003A1A"/>
        </a:dk2>
        <a:lt2>
          <a:srgbClr val="000000"/>
        </a:lt2>
        <a:accent1>
          <a:srgbClr val="F14343"/>
        </a:accent1>
        <a:accent2>
          <a:srgbClr val="FBA305"/>
        </a:accent2>
        <a:accent3>
          <a:srgbClr val="FFFFFF"/>
        </a:accent3>
        <a:accent4>
          <a:srgbClr val="562A00"/>
        </a:accent4>
        <a:accent5>
          <a:srgbClr val="F7B0B0"/>
        </a:accent5>
        <a:accent6>
          <a:srgbClr val="E39304"/>
        </a:accent6>
        <a:hlink>
          <a:srgbClr val="7E69FF"/>
        </a:hlink>
        <a:folHlink>
          <a:srgbClr val="AC00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17985</TotalTime>
  <Words>1255</Words>
  <Application>Microsoft Office PowerPoint</Application>
  <PresentationFormat>On-screen Show (4:3)</PresentationFormat>
  <Paragraphs>262</Paragraphs>
  <Slides>36</Slides>
  <Notes>36</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5</vt:i4>
      </vt:variant>
      <vt:variant>
        <vt:lpstr>Slide Titles</vt:lpstr>
      </vt:variant>
      <vt:variant>
        <vt:i4>36</vt:i4>
      </vt:variant>
    </vt:vector>
  </HeadingPairs>
  <TitlesOfParts>
    <vt:vector size="47" baseType="lpstr">
      <vt:lpstr>Times New Roman</vt:lpstr>
      <vt:lpstr>Wingdings</vt:lpstr>
      <vt:lpstr>Symbol</vt:lpstr>
      <vt:lpstr>Monotype Sorts</vt:lpstr>
      <vt:lpstr>Arial</vt:lpstr>
      <vt:lpstr>1_teaching</vt:lpstr>
      <vt:lpstr>MathType 5.0 Equation</vt:lpstr>
      <vt:lpstr>MathType 6.0 Equation</vt:lpstr>
      <vt:lpstr>Document</vt:lpstr>
      <vt:lpstr>Equation</vt:lpstr>
      <vt:lpstr>MathType 4.0 Equation</vt:lpstr>
      <vt:lpstr>Open Channel Flow</vt:lpstr>
      <vt:lpstr>Steady-Uniform Flow: Force Balance</vt:lpstr>
      <vt:lpstr>Open Conduits: Dimensional Analysis</vt:lpstr>
      <vt:lpstr>Pressure Coefficient for Open Channel Flow?</vt:lpstr>
      <vt:lpstr>Dimensional Analysis</vt:lpstr>
      <vt:lpstr>Open Channel Flow Formulas</vt:lpstr>
      <vt:lpstr>Manning Formula</vt:lpstr>
      <vt:lpstr>Why Use the Manning Formula?</vt:lpstr>
      <vt:lpstr>Values of Manning n</vt:lpstr>
      <vt:lpstr>Example: Manning Formula</vt:lpstr>
      <vt:lpstr>Depth as f(Q)</vt:lpstr>
      <vt:lpstr>Open Channel Energy Relationships</vt:lpstr>
      <vt:lpstr>Specific Energy</vt:lpstr>
      <vt:lpstr>Specific Energy</vt:lpstr>
      <vt:lpstr>Specific Energy: Sluice Gate</vt:lpstr>
      <vt:lpstr>Specific Energy: Raise the Sluice Gate</vt:lpstr>
      <vt:lpstr>Step Up with Subcritical Flow</vt:lpstr>
      <vt:lpstr>Max Step Up</vt:lpstr>
      <vt:lpstr>Step Up with Supercritical flow</vt:lpstr>
      <vt:lpstr>Hydraulic Jump: Dimensional Analysis</vt:lpstr>
      <vt:lpstr>Hydraulic Jump</vt:lpstr>
      <vt:lpstr>Hydraulic Jump</vt:lpstr>
      <vt:lpstr>Summary</vt:lpstr>
      <vt:lpstr>Turbulent Flow Losses in Open Conduits</vt:lpstr>
      <vt:lpstr>Example</vt:lpstr>
      <vt:lpstr>Grand Coulee Dam</vt:lpstr>
      <vt:lpstr>Columbia Basin Project</vt:lpstr>
      <vt:lpstr>Pumps</vt:lpstr>
      <vt:lpstr>Slide 29</vt:lpstr>
      <vt:lpstr>Slide 30</vt:lpstr>
      <vt:lpstr>Grand Coulee Feeder Canal</vt:lpstr>
      <vt:lpstr>Columbia Basin Irrigation Project </vt:lpstr>
      <vt:lpstr>Unsteady Hydraulics!</vt:lpstr>
      <vt:lpstr>Gates</vt:lpstr>
      <vt:lpstr>Gates</vt:lpstr>
      <vt:lpstr>Banks Lake</vt:lpstr>
    </vt:vector>
  </TitlesOfParts>
  <Company>Cornell University</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Fluid Flow Concepts and Basic Control Volume Equations</dc:title>
  <dc:creator>Monroe L. Weber-Shirk</dc:creator>
  <cp:lastModifiedBy>mw24</cp:lastModifiedBy>
  <cp:revision>155</cp:revision>
  <cp:lastPrinted>1999-06-25T15:29:49Z</cp:lastPrinted>
  <dcterms:created xsi:type="dcterms:W3CDTF">1998-06-02T18:15:32Z</dcterms:created>
  <dcterms:modified xsi:type="dcterms:W3CDTF">2012-12-18T18:24:42Z</dcterms:modified>
</cp:coreProperties>
</file>